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81" r:id="rId5"/>
    <p:sldId id="2618" r:id="rId6"/>
    <p:sldId id="2606" r:id="rId7"/>
    <p:sldId id="2610" r:id="rId8"/>
    <p:sldId id="296" r:id="rId9"/>
    <p:sldId id="2611" r:id="rId10"/>
    <p:sldId id="2612" r:id="rId11"/>
    <p:sldId id="299" r:id="rId12"/>
    <p:sldId id="2598" r:id="rId13"/>
    <p:sldId id="2516" r:id="rId14"/>
    <p:sldId id="2577" r:id="rId15"/>
    <p:sldId id="2517" r:id="rId16"/>
    <p:sldId id="2518" r:id="rId17"/>
    <p:sldId id="2599" r:id="rId18"/>
    <p:sldId id="2595" r:id="rId19"/>
    <p:sldId id="2596" r:id="rId20"/>
    <p:sldId id="2591" r:id="rId21"/>
    <p:sldId id="2594" r:id="rId22"/>
    <p:sldId id="2597" r:id="rId23"/>
    <p:sldId id="2592" r:id="rId24"/>
    <p:sldId id="2593" r:id="rId25"/>
    <p:sldId id="2600" r:id="rId26"/>
    <p:sldId id="2519" r:id="rId27"/>
    <p:sldId id="2520" r:id="rId28"/>
    <p:sldId id="2521" r:id="rId29"/>
    <p:sldId id="2522" r:id="rId30"/>
    <p:sldId id="2523" r:id="rId31"/>
    <p:sldId id="298" r:id="rId32"/>
    <p:sldId id="297" r:id="rId33"/>
    <p:sldId id="2613" r:id="rId34"/>
    <p:sldId id="2615" r:id="rId35"/>
    <p:sldId id="284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718"/>
    <a:srgbClr val="1B1D1E"/>
    <a:srgbClr val="C74D52"/>
    <a:srgbClr val="5CA5C1"/>
    <a:srgbClr val="EFE9ED"/>
    <a:srgbClr val="D00000"/>
    <a:srgbClr val="EE4C2C"/>
    <a:srgbClr val="1F65B8"/>
    <a:srgbClr val="FFE0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1" autoAdjust="0"/>
    <p:restoredTop sz="94879" autoAdjust="0"/>
  </p:normalViewPr>
  <p:slideViewPr>
    <p:cSldViewPr snapToGrid="0">
      <p:cViewPr varScale="1">
        <p:scale>
          <a:sx n="151" d="100"/>
          <a:sy n="151" d="100"/>
        </p:scale>
        <p:origin x="540" y="13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7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99D37-AB79-458F-8872-C81CB6BB38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C02F-A13F-F13B-6E7D-D0F76AB5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47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699B-3295-4B1C-739C-B0F0A1C43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C0A08-64B3-8908-E99A-9172AD59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5DDD-673B-4562-98F9-D46D46EDD798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C27A-FD09-FE8D-B0F8-16E1DC96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E5B22-268E-8A18-F9BC-98CDA419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785"/>
                </a:solidFill>
              </a:defRPr>
            </a:lvl1pPr>
          </a:lstStyle>
          <a:p>
            <a:fld id="{00312EAF-2CC4-475C-A610-1D4728591D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3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iguelgfierro.com/blog/2022/an-analysis-of-the-adoption-of-top-deep-learning-frameworks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j-3S1tku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carpentry.org/lessons/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s://software-carpentry.org/" TargetMode="External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utomatetheboringstuff.com/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s://learnxinyminutes.com/docs/python/" TargetMode="External"/><Relationship Id="rId10" Type="http://schemas.openxmlformats.org/officeDocument/2006/relationships/hyperlink" Target="Stack%20Overflow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docs.python.org/3/tutorial/index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0"/>
            <a:ext cx="12192000" cy="2286000"/>
          </a:xfrm>
        </p:spPr>
        <p:txBody>
          <a:bodyPr anchor="t"/>
          <a:lstStyle/>
          <a:p>
            <a:r>
              <a:rPr lang="en-US" b="1" i="1" dirty="0"/>
              <a:t>Deep Learning Community of Practice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Kick off Meeting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Daniel Kick, coordinator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AE097A4-65DA-37DF-89DA-91BE3894152C}"/>
              </a:ext>
            </a:extLst>
          </p:cNvPr>
          <p:cNvGrpSpPr/>
          <p:nvPr/>
        </p:nvGrpSpPr>
        <p:grpSpPr>
          <a:xfrm>
            <a:off x="1336696" y="3784261"/>
            <a:ext cx="2484300" cy="2924514"/>
            <a:chOff x="1336696" y="3784261"/>
            <a:chExt cx="2484300" cy="29245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94D491-E316-AE78-4E6B-0853D58314B5}"/>
                </a:ext>
              </a:extLst>
            </p:cNvPr>
            <p:cNvSpPr/>
            <p:nvPr/>
          </p:nvSpPr>
          <p:spPr>
            <a:xfrm>
              <a:off x="1336696" y="4105465"/>
              <a:ext cx="2484300" cy="26033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4785"/>
                </a:solidFill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5AE0A4-574C-5E5A-3161-9D44501A9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6696" y="3784261"/>
              <a:ext cx="777109" cy="3040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24BFED-E2B0-27D3-2BFD-6753D6C361B5}"/>
                </a:ext>
              </a:extLst>
            </p:cNvPr>
            <p:cNvCxnSpPr/>
            <p:nvPr/>
          </p:nvCxnSpPr>
          <p:spPr>
            <a:xfrm>
              <a:off x="3043888" y="3784860"/>
              <a:ext cx="777108" cy="3206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2DC25E-9A9B-811A-616C-A3BF0B2A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Intuition: Successive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AFC1-5E4C-9718-AB77-506EBE897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242" y="1825625"/>
            <a:ext cx="4226557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Combine many nonlinear functions</a:t>
            </a:r>
          </a:p>
          <a:p>
            <a:r>
              <a:rPr lang="en-US" sz="2400" dirty="0"/>
              <a:t>Change parameters until predictions are close to target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E33CC44-15E7-B0BA-1B98-62023019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43" y="1734740"/>
            <a:ext cx="723404" cy="542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6075EE-9BD1-AB93-42EC-48CF0290F2BD}"/>
              </a:ext>
            </a:extLst>
          </p:cNvPr>
          <p:cNvSpPr/>
          <p:nvPr/>
        </p:nvSpPr>
        <p:spPr>
          <a:xfrm>
            <a:off x="838200" y="2810221"/>
            <a:ext cx="930083" cy="974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4785"/>
                </a:solidFill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206A50-609C-244D-F752-6575BDCC659B}"/>
                  </a:ext>
                </a:extLst>
              </p:cNvPr>
              <p:cNvSpPr/>
              <p:nvPr/>
            </p:nvSpPr>
            <p:spPr>
              <a:xfrm>
                <a:off x="5940617" y="2810221"/>
                <a:ext cx="930083" cy="9746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4785"/>
                    </a:solidFill>
                  </a:rPr>
                  <a:t>Prediction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solidFill>
                                <a:srgbClr val="00478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478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1400" dirty="0">
                  <a:solidFill>
                    <a:srgbClr val="004785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rgbClr val="004785"/>
                    </a:solidFill>
                  </a:rPr>
                  <a:t>“y-hat"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206A50-609C-244D-F752-6575BDCC6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17" y="2810221"/>
                <a:ext cx="930083" cy="974639"/>
              </a:xfrm>
              <a:prstGeom prst="rect">
                <a:avLst/>
              </a:prstGeom>
              <a:blipFill>
                <a:blip r:embed="rId3"/>
                <a:stretch>
                  <a:fillRect l="-649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FB49495-A5E4-4B69-F844-CA22F220C29A}"/>
              </a:ext>
            </a:extLst>
          </p:cNvPr>
          <p:cNvGrpSpPr/>
          <p:nvPr/>
        </p:nvGrpSpPr>
        <p:grpSpPr>
          <a:xfrm>
            <a:off x="1497993" y="4348525"/>
            <a:ext cx="2220878" cy="606971"/>
            <a:chOff x="1497993" y="4348525"/>
            <a:chExt cx="2220878" cy="60697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E869E8-C31E-145A-D935-18E1DEA43B5E}"/>
                </a:ext>
              </a:extLst>
            </p:cNvPr>
            <p:cNvSpPr/>
            <p:nvPr/>
          </p:nvSpPr>
          <p:spPr>
            <a:xfrm>
              <a:off x="2762458" y="4348525"/>
              <a:ext cx="956413" cy="6069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Nonlinear function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2B650-75A9-1BE6-9FA3-8FD6EDF8E603}"/>
                </a:ext>
              </a:extLst>
            </p:cNvPr>
            <p:cNvSpPr/>
            <p:nvPr/>
          </p:nvSpPr>
          <p:spPr>
            <a:xfrm>
              <a:off x="1497993" y="4348525"/>
              <a:ext cx="956413" cy="6069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Linear function 1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95E7507-6FDD-D706-FE50-FF7AE1FADDB2}"/>
                </a:ext>
              </a:extLst>
            </p:cNvPr>
            <p:cNvCxnSpPr>
              <a:cxnSpLocks/>
              <a:stCxn id="35" idx="3"/>
              <a:endCxn id="34" idx="1"/>
            </p:cNvCxnSpPr>
            <p:nvPr/>
          </p:nvCxnSpPr>
          <p:spPr>
            <a:xfrm>
              <a:off x="2454406" y="4652010"/>
              <a:ext cx="3080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8589E4-FCC2-E189-5EE6-34FA495121EA}"/>
              </a:ext>
            </a:extLst>
          </p:cNvPr>
          <p:cNvGrpSpPr/>
          <p:nvPr/>
        </p:nvGrpSpPr>
        <p:grpSpPr>
          <a:xfrm>
            <a:off x="1497993" y="5103634"/>
            <a:ext cx="2220878" cy="1362081"/>
            <a:chOff x="1497993" y="5103634"/>
            <a:chExt cx="2220878" cy="13620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98522C-24B6-AC86-0607-A998FB4264F6}"/>
                </a:ext>
              </a:extLst>
            </p:cNvPr>
            <p:cNvSpPr/>
            <p:nvPr/>
          </p:nvSpPr>
          <p:spPr>
            <a:xfrm>
              <a:off x="2762458" y="5103634"/>
              <a:ext cx="956413" cy="6069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Nonlinear function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26E186E-5C60-100B-64E5-BB143DB3AA71}"/>
                </a:ext>
              </a:extLst>
            </p:cNvPr>
            <p:cNvSpPr/>
            <p:nvPr/>
          </p:nvSpPr>
          <p:spPr>
            <a:xfrm>
              <a:off x="1497993" y="5103634"/>
              <a:ext cx="956413" cy="6069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…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86195E-357F-5391-0B7A-D3CDBB147A41}"/>
                </a:ext>
              </a:extLst>
            </p:cNvPr>
            <p:cNvSpPr/>
            <p:nvPr/>
          </p:nvSpPr>
          <p:spPr>
            <a:xfrm>
              <a:off x="2762458" y="5858744"/>
              <a:ext cx="956413" cy="6069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4785"/>
                  </a:solidFill>
                </a:rPr>
                <a:t>Nonlinear function</a:t>
              </a:r>
              <a:endParaRPr lang="en-US" sz="1400" dirty="0">
                <a:solidFill>
                  <a:srgbClr val="004785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D98D029-4942-357B-BE30-2515F64A9E14}"/>
                </a:ext>
              </a:extLst>
            </p:cNvPr>
            <p:cNvSpPr/>
            <p:nvPr/>
          </p:nvSpPr>
          <p:spPr>
            <a:xfrm>
              <a:off x="1497993" y="5858744"/>
              <a:ext cx="956413" cy="6069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Linear function #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BC6DCBC-86A2-D835-0B80-7E9CC4A1563E}"/>
                </a:ext>
              </a:extLst>
            </p:cNvPr>
            <p:cNvCxnSpPr>
              <a:cxnSpLocks/>
              <a:stCxn id="33" idx="3"/>
              <a:endCxn id="32" idx="1"/>
            </p:cNvCxnSpPr>
            <p:nvPr/>
          </p:nvCxnSpPr>
          <p:spPr>
            <a:xfrm>
              <a:off x="2454406" y="5407120"/>
              <a:ext cx="3080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E94DDA4-1E35-96FA-E31B-A0957220AE5F}"/>
                </a:ext>
              </a:extLst>
            </p:cNvPr>
            <p:cNvCxnSpPr>
              <a:cxnSpLocks/>
              <a:stCxn id="37" idx="3"/>
              <a:endCxn id="36" idx="1"/>
            </p:cNvCxnSpPr>
            <p:nvPr/>
          </p:nvCxnSpPr>
          <p:spPr>
            <a:xfrm>
              <a:off x="2454406" y="6162229"/>
              <a:ext cx="3080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310EC7-C354-71EB-CCB5-F2D70A50E26B}"/>
              </a:ext>
            </a:extLst>
          </p:cNvPr>
          <p:cNvGrpSpPr/>
          <p:nvPr/>
        </p:nvGrpSpPr>
        <p:grpSpPr>
          <a:xfrm>
            <a:off x="1768283" y="2810221"/>
            <a:ext cx="4172334" cy="974639"/>
            <a:chOff x="1768283" y="2810221"/>
            <a:chExt cx="4172334" cy="9746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BE1B29-C9F5-3521-A78A-4E77BEE10BA6}"/>
                </a:ext>
              </a:extLst>
            </p:cNvPr>
            <p:cNvSpPr/>
            <p:nvPr/>
          </p:nvSpPr>
          <p:spPr>
            <a:xfrm>
              <a:off x="2113804" y="2810221"/>
              <a:ext cx="930083" cy="9746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Layer1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D772AC-F94C-BE90-3AA3-F68C1168EBA0}"/>
                </a:ext>
              </a:extLst>
            </p:cNvPr>
            <p:cNvSpPr/>
            <p:nvPr/>
          </p:nvSpPr>
          <p:spPr>
            <a:xfrm>
              <a:off x="4665012" y="2810221"/>
              <a:ext cx="930083" cy="9746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Layer#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A797A-0F9F-F683-8E3C-3DB28F2066F2}"/>
                </a:ext>
              </a:extLst>
            </p:cNvPr>
            <p:cNvSpPr/>
            <p:nvPr/>
          </p:nvSpPr>
          <p:spPr>
            <a:xfrm>
              <a:off x="3389409" y="2810221"/>
              <a:ext cx="930083" cy="9746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785"/>
                  </a:solidFill>
                </a:rPr>
                <a:t>…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D373AC-AD68-199B-8884-85AE48E3126E}"/>
                </a:ext>
              </a:extLst>
            </p:cNvPr>
            <p:cNvCxnSpPr>
              <a:stCxn id="5" idx="3"/>
              <a:endCxn id="4" idx="1"/>
            </p:cNvCxnSpPr>
            <p:nvPr/>
          </p:nvCxnSpPr>
          <p:spPr>
            <a:xfrm>
              <a:off x="1768283" y="3297540"/>
              <a:ext cx="3455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6A2531-2CF0-7A4B-68A5-A00F83B6A056}"/>
                </a:ext>
              </a:extLst>
            </p:cNvPr>
            <p:cNvCxnSpPr>
              <a:cxnSpLocks/>
              <a:stCxn id="4" idx="3"/>
              <a:endCxn id="8" idx="1"/>
            </p:cNvCxnSpPr>
            <p:nvPr/>
          </p:nvCxnSpPr>
          <p:spPr>
            <a:xfrm>
              <a:off x="3043888" y="3297540"/>
              <a:ext cx="3455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FDEF27-05FE-9B3B-97FE-35176C00016F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4319491" y="3297540"/>
              <a:ext cx="3455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65BC701-AE01-327F-C3AD-51D9600B10FA}"/>
                </a:ext>
              </a:extLst>
            </p:cNvPr>
            <p:cNvCxnSpPr>
              <a:cxnSpLocks/>
              <a:stCxn id="7" idx="3"/>
              <a:endCxn id="6" idx="1"/>
            </p:cNvCxnSpPr>
            <p:nvPr/>
          </p:nvCxnSpPr>
          <p:spPr>
            <a:xfrm>
              <a:off x="5595096" y="3297540"/>
              <a:ext cx="3455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8B13E4-C28D-6168-7F8E-FECFB413E88B}"/>
              </a:ext>
            </a:extLst>
          </p:cNvPr>
          <p:cNvGrpSpPr/>
          <p:nvPr/>
        </p:nvGrpSpPr>
        <p:grpSpPr>
          <a:xfrm>
            <a:off x="3043887" y="1554164"/>
            <a:ext cx="2418701" cy="909636"/>
            <a:chOff x="3043887" y="1554164"/>
            <a:chExt cx="2418701" cy="9096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9A8850-1E75-6542-E626-A140D44ED978}"/>
                </a:ext>
              </a:extLst>
            </p:cNvPr>
            <p:cNvGrpSpPr/>
            <p:nvPr/>
          </p:nvGrpSpPr>
          <p:grpSpPr>
            <a:xfrm>
              <a:off x="4786843" y="1554164"/>
              <a:ext cx="675745" cy="909636"/>
              <a:chOff x="4786843" y="1554164"/>
              <a:chExt cx="675745" cy="90963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C41EF3-D819-3F4B-CAD9-D1FC0EE6A914}"/>
                  </a:ext>
                </a:extLst>
              </p:cNvPr>
              <p:cNvSpPr/>
              <p:nvPr/>
            </p:nvSpPr>
            <p:spPr>
              <a:xfrm>
                <a:off x="4786843" y="1554164"/>
                <a:ext cx="675745" cy="909636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95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tx1"/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 descr="A piece of lined paper&#10;&#10;Description automatically generated">
                <a:extLst>
                  <a:ext uri="{FF2B5EF4-FFF2-40B4-BE49-F238E27FC236}">
                    <a16:creationId xmlns:a16="http://schemas.microsoft.com/office/drawing/2014/main" id="{4AC5627D-DB6F-E2F6-72AC-DC2693385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6029" y="1635546"/>
                <a:ext cx="561850" cy="74094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AB9E27F-D270-20DF-B129-9A0DDD175898}"/>
                </a:ext>
              </a:extLst>
            </p:cNvPr>
            <p:cNvCxnSpPr>
              <a:cxnSpLocks/>
            </p:cNvCxnSpPr>
            <p:nvPr/>
          </p:nvCxnSpPr>
          <p:spPr>
            <a:xfrm>
              <a:off x="3043887" y="2006016"/>
              <a:ext cx="1509063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35461DF-E13C-C578-7591-53589A419132}"/>
              </a:ext>
            </a:extLst>
          </p:cNvPr>
          <p:cNvSpPr txBox="1"/>
          <p:nvPr/>
        </p:nvSpPr>
        <p:spPr>
          <a:xfrm>
            <a:off x="256464" y="4467344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“Neuron”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F37A6-C956-95C6-3278-4DCC67A60F73}"/>
              </a:ext>
            </a:extLst>
          </p:cNvPr>
          <p:cNvGrpSpPr/>
          <p:nvPr/>
        </p:nvGrpSpPr>
        <p:grpSpPr>
          <a:xfrm>
            <a:off x="2113804" y="2403359"/>
            <a:ext cx="3481291" cy="369332"/>
            <a:chOff x="2113804" y="2403359"/>
            <a:chExt cx="3481291" cy="3693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4922D93-3E3C-BF44-75BE-D91C5180E4B1}"/>
                </a:ext>
              </a:extLst>
            </p:cNvPr>
            <p:cNvSpPr txBox="1"/>
            <p:nvPr/>
          </p:nvSpPr>
          <p:spPr>
            <a:xfrm>
              <a:off x="3314701" y="2403359"/>
              <a:ext cx="1079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“Depth”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9EAC1C3-6A08-DF88-5917-91812E9E6A30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>
              <a:off x="4394199" y="2588025"/>
              <a:ext cx="120089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5BAC84C-61F4-92D9-DE93-0A635B66DD3B}"/>
                </a:ext>
              </a:extLst>
            </p:cNvPr>
            <p:cNvCxnSpPr>
              <a:cxnSpLocks/>
              <a:stCxn id="75" idx="1"/>
            </p:cNvCxnSpPr>
            <p:nvPr/>
          </p:nvCxnSpPr>
          <p:spPr>
            <a:xfrm flipH="1">
              <a:off x="2113804" y="2588025"/>
              <a:ext cx="120089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5B64F6-8C33-85B2-B85D-44BDBFADFDE8}"/>
              </a:ext>
            </a:extLst>
          </p:cNvPr>
          <p:cNvGrpSpPr/>
          <p:nvPr/>
        </p:nvGrpSpPr>
        <p:grpSpPr>
          <a:xfrm>
            <a:off x="3820996" y="4088345"/>
            <a:ext cx="1079498" cy="2620430"/>
            <a:chOff x="3820996" y="4088345"/>
            <a:chExt cx="1079498" cy="26204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1BDF978-1CDD-8A93-42F5-A64CFE20BBE6}"/>
                </a:ext>
              </a:extLst>
            </p:cNvPr>
            <p:cNvSpPr txBox="1"/>
            <p:nvPr/>
          </p:nvSpPr>
          <p:spPr>
            <a:xfrm>
              <a:off x="3820996" y="5222454"/>
              <a:ext cx="1079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“Width”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E40E253-B92D-B717-4E25-B742D40539F2}"/>
                </a:ext>
              </a:extLst>
            </p:cNvPr>
            <p:cNvCxnSpPr>
              <a:cxnSpLocks/>
              <a:stCxn id="76" idx="0"/>
            </p:cNvCxnSpPr>
            <p:nvPr/>
          </p:nvCxnSpPr>
          <p:spPr>
            <a:xfrm flipV="1">
              <a:off x="4360745" y="4088345"/>
              <a:ext cx="0" cy="113410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E189017-623A-03E2-29A6-7C023793FD22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>
              <a:off x="4360745" y="5591786"/>
              <a:ext cx="0" cy="111698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937D41-1B52-C694-749D-A89894125F7B}"/>
              </a:ext>
            </a:extLst>
          </p:cNvPr>
          <p:cNvGrpSpPr/>
          <p:nvPr/>
        </p:nvGrpSpPr>
        <p:grpSpPr>
          <a:xfrm>
            <a:off x="4900494" y="4257675"/>
            <a:ext cx="2630312" cy="1149445"/>
            <a:chOff x="4900494" y="4257675"/>
            <a:chExt cx="2630312" cy="11494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488CD0-8EFD-AD63-DADE-E439ED2979FC}"/>
                </a:ext>
              </a:extLst>
            </p:cNvPr>
            <p:cNvSpPr txBox="1"/>
            <p:nvPr/>
          </p:nvSpPr>
          <p:spPr>
            <a:xfrm>
              <a:off x="5522436" y="4770830"/>
              <a:ext cx="2008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“Hyperparameters”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CCE27B-0A24-C047-821B-48A524B44E1C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4940349" y="4257675"/>
              <a:ext cx="582087" cy="697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4DB1704-E908-155E-9144-9F63A93BABF5}"/>
                </a:ext>
              </a:extLst>
            </p:cNvPr>
            <p:cNvCxnSpPr>
              <a:cxnSpLocks/>
              <a:stCxn id="24" idx="1"/>
              <a:endCxn id="76" idx="3"/>
            </p:cNvCxnSpPr>
            <p:nvPr/>
          </p:nvCxnSpPr>
          <p:spPr>
            <a:xfrm flipH="1">
              <a:off x="4900494" y="4955496"/>
              <a:ext cx="621942" cy="451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FF0EAD8-4EB4-D5AB-E951-91C3DDED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35AF160-0934-DBB0-33DA-444797CAC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85052"/>
          <a:stretch/>
        </p:blipFill>
        <p:spPr>
          <a:xfrm>
            <a:off x="8419894" y="2832533"/>
            <a:ext cx="1514243" cy="2448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EE1D4-2AAC-5731-0AA0-8E619062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Intuition: Add together linear functions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3B472B-AD7E-AE4A-E1CE-2D9CC3F4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439C7-17EE-FAF5-F0DD-0BFD16DD3662}"/>
              </a:ext>
            </a:extLst>
          </p:cNvPr>
          <p:cNvSpPr txBox="1"/>
          <p:nvPr/>
        </p:nvSpPr>
        <p:spPr>
          <a:xfrm rot="16200000">
            <a:off x="440169" y="3816628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Plant 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2D5D8-74BD-DDBA-3379-B865CAE31A25}"/>
              </a:ext>
            </a:extLst>
          </p:cNvPr>
          <p:cNvSpPr txBox="1"/>
          <p:nvPr/>
        </p:nvSpPr>
        <p:spPr>
          <a:xfrm>
            <a:off x="3391153" y="5868119"/>
            <a:ext cx="13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B80C63F-392D-3FC7-47F1-B2FDAE0F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D304CF1-18B7-A933-3C81-E2469D2E411B}"/>
              </a:ext>
            </a:extLst>
          </p:cNvPr>
          <p:cNvGrpSpPr/>
          <p:nvPr/>
        </p:nvGrpSpPr>
        <p:grpSpPr>
          <a:xfrm>
            <a:off x="1540395" y="4155964"/>
            <a:ext cx="918222" cy="1693275"/>
            <a:chOff x="1540395" y="4155964"/>
            <a:chExt cx="918222" cy="1693275"/>
          </a:xfrm>
        </p:grpSpPr>
        <p:pic>
          <p:nvPicPr>
            <p:cNvPr id="17" name="Graphic 16" descr="Snowflake outline">
              <a:extLst>
                <a:ext uri="{FF2B5EF4-FFF2-40B4-BE49-F238E27FC236}">
                  <a16:creationId xmlns:a16="http://schemas.microsoft.com/office/drawing/2014/main" id="{FEF477E3-D704-3787-A28B-B9A3DAA26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40395" y="4155964"/>
              <a:ext cx="914400" cy="914400"/>
            </a:xfrm>
            <a:prstGeom prst="rect">
              <a:avLst/>
            </a:prstGeom>
          </p:spPr>
        </p:pic>
        <p:pic>
          <p:nvPicPr>
            <p:cNvPr id="25" name="Content Placeholder 6" descr="Wilting Pot Plant outline">
              <a:extLst>
                <a:ext uri="{FF2B5EF4-FFF2-40B4-BE49-F238E27FC236}">
                  <a16:creationId xmlns:a16="http://schemas.microsoft.com/office/drawing/2014/main" id="{3C9335B1-DCB5-6279-853B-2E4161F48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4217" y="493483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3B7470A-68BC-5EC6-CF66-0DEDC40A469B}"/>
              </a:ext>
            </a:extLst>
          </p:cNvPr>
          <p:cNvGrpSpPr/>
          <p:nvPr/>
        </p:nvGrpSpPr>
        <p:grpSpPr>
          <a:xfrm>
            <a:off x="5794175" y="4016263"/>
            <a:ext cx="1053664" cy="1831541"/>
            <a:chOff x="5794175" y="4016263"/>
            <a:chExt cx="1053664" cy="1831541"/>
          </a:xfrm>
        </p:grpSpPr>
        <p:pic>
          <p:nvPicPr>
            <p:cNvPr id="22" name="Graphic 21" descr="Fire with solid fill">
              <a:extLst>
                <a:ext uri="{FF2B5EF4-FFF2-40B4-BE49-F238E27FC236}">
                  <a16:creationId xmlns:a16="http://schemas.microsoft.com/office/drawing/2014/main" id="{4EBD937D-7E61-9579-869C-2BE1C9016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94175" y="4016263"/>
              <a:ext cx="1053664" cy="1053664"/>
            </a:xfrm>
            <a:prstGeom prst="rect">
              <a:avLst/>
            </a:prstGeom>
          </p:spPr>
        </p:pic>
        <p:pic>
          <p:nvPicPr>
            <p:cNvPr id="26" name="Content Placeholder 6" descr="Wilting Pot Plant outline">
              <a:extLst>
                <a:ext uri="{FF2B5EF4-FFF2-40B4-BE49-F238E27FC236}">
                  <a16:creationId xmlns:a16="http://schemas.microsoft.com/office/drawing/2014/main" id="{D7BF40EB-FE02-B997-C2AF-A154B3CE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63807" y="4933404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6239CA-6E9A-8457-CEE9-3A81B11C1D8C}"/>
              </a:ext>
            </a:extLst>
          </p:cNvPr>
          <p:cNvGrpSpPr/>
          <p:nvPr/>
        </p:nvGrpSpPr>
        <p:grpSpPr>
          <a:xfrm>
            <a:off x="3585120" y="4696423"/>
            <a:ext cx="914401" cy="1152751"/>
            <a:chOff x="15594232" y="4764647"/>
            <a:chExt cx="914401" cy="115275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152B5DD-01B2-19DC-19C9-D05E9C939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1308"/>
            <a:stretch/>
          </p:blipFill>
          <p:spPr>
            <a:xfrm>
              <a:off x="15594232" y="4764647"/>
              <a:ext cx="914401" cy="71699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AB4EE02-877B-E45F-F33C-68E830D5C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2345" r="26940"/>
            <a:stretch/>
          </p:blipFill>
          <p:spPr>
            <a:xfrm>
              <a:off x="15695895" y="5481638"/>
              <a:ext cx="668055" cy="435760"/>
            </a:xfrm>
            <a:prstGeom prst="rect">
              <a:avLst/>
            </a:prstGeom>
          </p:spPr>
        </p:pic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4BE8AEE-9430-F1AC-262A-E8A3B54AF779}"/>
              </a:ext>
            </a:extLst>
          </p:cNvPr>
          <p:cNvSpPr/>
          <p:nvPr/>
        </p:nvSpPr>
        <p:spPr>
          <a:xfrm>
            <a:off x="1917700" y="2170445"/>
            <a:ext cx="4292600" cy="2387600"/>
          </a:xfrm>
          <a:custGeom>
            <a:avLst/>
            <a:gdLst>
              <a:gd name="connsiteX0" fmla="*/ 0 w 4292600"/>
              <a:gd name="connsiteY0" fmla="*/ 0 h 2387600"/>
              <a:gd name="connsiteX1" fmla="*/ 2146300 w 4292600"/>
              <a:gd name="connsiteY1" fmla="*/ 2387600 h 2387600"/>
              <a:gd name="connsiteX2" fmla="*/ 4292600 w 4292600"/>
              <a:gd name="connsiteY2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2600" h="2387600">
                <a:moveTo>
                  <a:pt x="0" y="0"/>
                </a:moveTo>
                <a:cubicBezTo>
                  <a:pt x="715433" y="1193800"/>
                  <a:pt x="1430867" y="2387600"/>
                  <a:pt x="2146300" y="2387600"/>
                </a:cubicBezTo>
                <a:cubicBezTo>
                  <a:pt x="2861733" y="2387600"/>
                  <a:pt x="3577166" y="1193800"/>
                  <a:pt x="4292600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225132-741D-B9A9-6FE7-6DE5904BA868}"/>
              </a:ext>
            </a:extLst>
          </p:cNvPr>
          <p:cNvGrpSpPr/>
          <p:nvPr/>
        </p:nvGrpSpPr>
        <p:grpSpPr>
          <a:xfrm>
            <a:off x="1917700" y="5813888"/>
            <a:ext cx="4335780" cy="127878"/>
            <a:chOff x="1917700" y="5480442"/>
            <a:chExt cx="4335780" cy="12787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023969-C55C-1F4C-E381-C390FF041544}"/>
                </a:ext>
              </a:extLst>
            </p:cNvPr>
            <p:cNvCxnSpPr/>
            <p:nvPr/>
          </p:nvCxnSpPr>
          <p:spPr>
            <a:xfrm>
              <a:off x="1917700" y="5608320"/>
              <a:ext cx="43357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AE9695-1430-D706-886A-97E28237566E}"/>
                </a:ext>
              </a:extLst>
            </p:cNvPr>
            <p:cNvGrpSpPr/>
            <p:nvPr/>
          </p:nvGrpSpPr>
          <p:grpSpPr>
            <a:xfrm>
              <a:off x="1921014" y="5480442"/>
              <a:ext cx="4332466" cy="127878"/>
              <a:chOff x="1921014" y="5448300"/>
              <a:chExt cx="4332466" cy="31242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3333918-8FD0-36FF-9F89-EBAC6F6012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1014" y="5448300"/>
                <a:ext cx="0" cy="312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53E3577-7C3E-F292-8D3A-B5C4861656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448300"/>
                <a:ext cx="0" cy="312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870066C-87D4-7B36-3A52-C47854D650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3480" y="5448300"/>
                <a:ext cx="0" cy="312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1542C60-A12C-0A91-23A4-260D533B9653}"/>
              </a:ext>
            </a:extLst>
          </p:cNvPr>
          <p:cNvSpPr/>
          <p:nvPr/>
        </p:nvSpPr>
        <p:spPr>
          <a:xfrm>
            <a:off x="609600" y="1825624"/>
            <a:ext cx="6680200" cy="435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2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E1D4-2AAC-5731-0AA0-8E619062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Intuition: Add together linear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9FBC-AFC7-C56D-BD29-72F9BB299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B275CD-10DC-23E9-432E-B8BA9FECDA1B}"/>
              </a:ext>
            </a:extLst>
          </p:cNvPr>
          <p:cNvGrpSpPr/>
          <p:nvPr/>
        </p:nvGrpSpPr>
        <p:grpSpPr>
          <a:xfrm>
            <a:off x="2257863" y="1690688"/>
            <a:ext cx="1685537" cy="2537509"/>
            <a:chOff x="2257863" y="1690688"/>
            <a:chExt cx="1685537" cy="2537509"/>
          </a:xfrm>
        </p:grpSpPr>
        <p:pic>
          <p:nvPicPr>
            <p:cNvPr id="10" name="Picture 9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48FA4569-BA3F-E370-F708-B838D4AA0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4" r="70833"/>
            <a:stretch/>
          </p:blipFill>
          <p:spPr>
            <a:xfrm>
              <a:off x="2257863" y="1779919"/>
              <a:ext cx="1685537" cy="244827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3AC94-86D1-D068-A895-A370DFB18D3F}"/>
                </a:ext>
              </a:extLst>
            </p:cNvPr>
            <p:cNvSpPr/>
            <p:nvPr/>
          </p:nvSpPr>
          <p:spPr>
            <a:xfrm>
              <a:off x="2429161" y="1690688"/>
              <a:ext cx="1360077" cy="396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 = +1x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D74F34-491A-FDFB-E807-C9BA89C16FF1}"/>
              </a:ext>
            </a:extLst>
          </p:cNvPr>
          <p:cNvGrpSpPr/>
          <p:nvPr/>
        </p:nvGrpSpPr>
        <p:grpSpPr>
          <a:xfrm>
            <a:off x="2333235" y="4161391"/>
            <a:ext cx="1685537" cy="2515084"/>
            <a:chOff x="2333235" y="4161391"/>
            <a:chExt cx="1685537" cy="2515084"/>
          </a:xfrm>
        </p:grpSpPr>
        <p:pic>
          <p:nvPicPr>
            <p:cNvPr id="8" name="Picture 7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1C37296B-B58F-E3EE-0152-A99F868BF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6" r="43021"/>
            <a:stretch/>
          </p:blipFill>
          <p:spPr>
            <a:xfrm>
              <a:off x="2333235" y="4228197"/>
              <a:ext cx="1685537" cy="244827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986B2-AE7C-123E-A7C1-5C6558E85483}"/>
                </a:ext>
              </a:extLst>
            </p:cNvPr>
            <p:cNvSpPr/>
            <p:nvPr/>
          </p:nvSpPr>
          <p:spPr>
            <a:xfrm>
              <a:off x="2429161" y="4161391"/>
              <a:ext cx="1360077" cy="396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 = -2x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FFA0C-535D-22A0-8D14-D54B0A2E1F10}"/>
              </a:ext>
            </a:extLst>
          </p:cNvPr>
          <p:cNvSpPr/>
          <p:nvPr/>
        </p:nvSpPr>
        <p:spPr>
          <a:xfrm>
            <a:off x="4397905" y="1690688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35316F-DA39-2EC8-07FB-A81F7FDA40ED}"/>
              </a:ext>
            </a:extLst>
          </p:cNvPr>
          <p:cNvSpPr/>
          <p:nvPr/>
        </p:nvSpPr>
        <p:spPr>
          <a:xfrm>
            <a:off x="4397905" y="4161391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" name="Picture 1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35AF160-0934-DBB0-33DA-444797CAC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85052"/>
          <a:stretch/>
        </p:blipFill>
        <p:spPr>
          <a:xfrm>
            <a:off x="8419894" y="2832533"/>
            <a:ext cx="1514243" cy="244827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C027567-51D4-633E-C8E1-4C4CABA3459E}"/>
              </a:ext>
            </a:extLst>
          </p:cNvPr>
          <p:cNvGrpSpPr/>
          <p:nvPr/>
        </p:nvGrpSpPr>
        <p:grpSpPr>
          <a:xfrm>
            <a:off x="3797425" y="2743302"/>
            <a:ext cx="3166743" cy="2643707"/>
            <a:chOff x="3797425" y="2743302"/>
            <a:chExt cx="3166743" cy="26437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7F06C0-19CA-DB0B-AF14-2043CCE5BAB5}"/>
                </a:ext>
              </a:extLst>
            </p:cNvPr>
            <p:cNvGrpSpPr/>
            <p:nvPr/>
          </p:nvGrpSpPr>
          <p:grpSpPr>
            <a:xfrm>
              <a:off x="5278631" y="2743302"/>
              <a:ext cx="1685537" cy="2537509"/>
              <a:chOff x="6287858" y="1690688"/>
              <a:chExt cx="1685537" cy="2537509"/>
            </a:xfrm>
          </p:grpSpPr>
          <p:pic>
            <p:nvPicPr>
              <p:cNvPr id="5" name="Picture 4" descr="A graph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5B9F5238-9C83-DD09-A859-CE9F29EF3E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730" r="16458"/>
              <a:stretch/>
            </p:blipFill>
            <p:spPr>
              <a:xfrm>
                <a:off x="6287858" y="1779919"/>
                <a:ext cx="1685537" cy="2448278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934017-1959-68E3-906E-07BF20BA7AF5}"/>
                  </a:ext>
                </a:extLst>
              </p:cNvPr>
              <p:cNvSpPr/>
              <p:nvPr/>
            </p:nvSpPr>
            <p:spPr>
              <a:xfrm>
                <a:off x="6421466" y="1690688"/>
                <a:ext cx="1360077" cy="3968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B15384-BE1B-8D24-B905-A8AD4867989F}"/>
                </a:ext>
              </a:extLst>
            </p:cNvPr>
            <p:cNvCxnSpPr>
              <a:cxnSpLocks/>
            </p:cNvCxnSpPr>
            <p:nvPr/>
          </p:nvCxnSpPr>
          <p:spPr>
            <a:xfrm>
              <a:off x="3813597" y="2959653"/>
              <a:ext cx="1409278" cy="409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C1C833F-6F4A-BABF-3905-8045B5CB2D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7425" y="4910442"/>
              <a:ext cx="1425450" cy="47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44A2C1-5890-34F7-31D8-B68BC16A79F5}"/>
              </a:ext>
            </a:extLst>
          </p:cNvPr>
          <p:cNvGrpSpPr/>
          <p:nvPr/>
        </p:nvGrpSpPr>
        <p:grpSpPr>
          <a:xfrm>
            <a:off x="6964168" y="3623469"/>
            <a:ext cx="2911347" cy="755650"/>
            <a:chOff x="6964168" y="3623469"/>
            <a:chExt cx="2911347" cy="75565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DBED780-02DC-61CA-2B11-515C005C02FA}"/>
                </a:ext>
              </a:extLst>
            </p:cNvPr>
            <p:cNvCxnSpPr>
              <a:cxnSpLocks/>
            </p:cNvCxnSpPr>
            <p:nvPr/>
          </p:nvCxnSpPr>
          <p:spPr>
            <a:xfrm>
              <a:off x="8478515" y="3623469"/>
              <a:ext cx="1397000" cy="755650"/>
            </a:xfrm>
            <a:prstGeom prst="line">
              <a:avLst/>
            </a:prstGeom>
            <a:ln w="38100">
              <a:solidFill>
                <a:srgbClr val="636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E71772A-BC5A-C1FE-2ED7-F149E20F65A2}"/>
                </a:ext>
              </a:extLst>
            </p:cNvPr>
            <p:cNvCxnSpPr>
              <a:cxnSpLocks/>
            </p:cNvCxnSpPr>
            <p:nvPr/>
          </p:nvCxnSpPr>
          <p:spPr>
            <a:xfrm>
              <a:off x="6964168" y="4003040"/>
              <a:ext cx="13568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CC0B22-55B3-74D0-EE05-F6ED063F03BE}"/>
              </a:ext>
            </a:extLst>
          </p:cNvPr>
          <p:cNvCxnSpPr>
            <a:cxnSpLocks/>
          </p:cNvCxnSpPr>
          <p:nvPr/>
        </p:nvCxnSpPr>
        <p:spPr>
          <a:xfrm flipV="1">
            <a:off x="8515438" y="3623469"/>
            <a:ext cx="1360077" cy="746125"/>
          </a:xfrm>
          <a:prstGeom prst="line">
            <a:avLst/>
          </a:prstGeom>
          <a:ln w="38100">
            <a:solidFill>
              <a:srgbClr val="636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9BB73E37-E7E1-6CE8-6242-7B46B973ABA2}"/>
              </a:ext>
            </a:extLst>
          </p:cNvPr>
          <p:cNvSpPr/>
          <p:nvPr/>
        </p:nvSpPr>
        <p:spPr>
          <a:xfrm rot="16200000" flipV="1">
            <a:off x="2206052" y="-2679504"/>
            <a:ext cx="3036836" cy="12268594"/>
          </a:xfrm>
          <a:prstGeom prst="arc">
            <a:avLst>
              <a:gd name="adj1" fmla="val 16365191"/>
              <a:gd name="adj2" fmla="val 0"/>
            </a:avLst>
          </a:prstGeom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DF72E-022A-7A85-BD35-ACEE466E04F8}"/>
              </a:ext>
            </a:extLst>
          </p:cNvPr>
          <p:cNvSpPr/>
          <p:nvPr/>
        </p:nvSpPr>
        <p:spPr>
          <a:xfrm>
            <a:off x="7826023" y="1854801"/>
            <a:ext cx="2016943" cy="39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Increase slope to decrease error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47C7BE-4718-F1FC-208B-1E3AA2339A52}"/>
              </a:ext>
            </a:extLst>
          </p:cNvPr>
          <p:cNvCxnSpPr>
            <a:cxnSpLocks/>
          </p:cNvCxnSpPr>
          <p:nvPr/>
        </p:nvCxnSpPr>
        <p:spPr>
          <a:xfrm>
            <a:off x="9842966" y="3268939"/>
            <a:ext cx="0" cy="1049061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3B472B-AD7E-AE4A-E1CE-2D9CC3F4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F7FF736C-8FB9-E393-5CC3-9393B88FC3CD}"/>
              </a:ext>
            </a:extLst>
          </p:cNvPr>
          <p:cNvGrpSpPr/>
          <p:nvPr/>
        </p:nvGrpSpPr>
        <p:grpSpPr>
          <a:xfrm>
            <a:off x="5834490" y="2832533"/>
            <a:ext cx="2180016" cy="2554476"/>
            <a:chOff x="5834490" y="2832533"/>
            <a:chExt cx="2180016" cy="2554476"/>
          </a:xfrm>
        </p:grpSpPr>
        <p:pic>
          <p:nvPicPr>
            <p:cNvPr id="6" name="Picture 5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9920D06A-ADE7-0B71-9AE4-294964161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5" r="2552"/>
            <a:stretch/>
          </p:blipFill>
          <p:spPr>
            <a:xfrm>
              <a:off x="6328969" y="2832533"/>
              <a:ext cx="1685537" cy="2448278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38DF56-541D-1B6E-BD2D-76249D8CDD5B}"/>
                </a:ext>
              </a:extLst>
            </p:cNvPr>
            <p:cNvCxnSpPr>
              <a:cxnSpLocks/>
            </p:cNvCxnSpPr>
            <p:nvPr/>
          </p:nvCxnSpPr>
          <p:spPr>
            <a:xfrm>
              <a:off x="5842677" y="2959653"/>
              <a:ext cx="451458" cy="260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810BD89-93E7-181F-2C2E-9114A7C2D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490" y="5049078"/>
              <a:ext cx="420536" cy="3379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C54619-C189-47F1-CCBD-3111F55E3E4B}"/>
              </a:ext>
            </a:extLst>
          </p:cNvPr>
          <p:cNvGrpSpPr/>
          <p:nvPr/>
        </p:nvGrpSpPr>
        <p:grpSpPr>
          <a:xfrm>
            <a:off x="3797425" y="1779919"/>
            <a:ext cx="2202080" cy="2448278"/>
            <a:chOff x="3797425" y="1779919"/>
            <a:chExt cx="2202080" cy="2448278"/>
          </a:xfrm>
        </p:grpSpPr>
        <p:pic>
          <p:nvPicPr>
            <p:cNvPr id="9" name="Picture 8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E0F73370-BFBF-A0D7-E88F-567373983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60" r="56927"/>
            <a:stretch/>
          </p:blipFill>
          <p:spPr>
            <a:xfrm>
              <a:off x="4313968" y="1779919"/>
              <a:ext cx="1685537" cy="2448278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A7D13B4-12C5-71B4-3F31-47128CB05110}"/>
                </a:ext>
              </a:extLst>
            </p:cNvPr>
            <p:cNvCxnSpPr/>
            <p:nvPr/>
          </p:nvCxnSpPr>
          <p:spPr>
            <a:xfrm>
              <a:off x="3797425" y="2959653"/>
              <a:ext cx="4514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3119AF-A211-E91F-D037-FE84C397DE41}"/>
              </a:ext>
            </a:extLst>
          </p:cNvPr>
          <p:cNvGrpSpPr/>
          <p:nvPr/>
        </p:nvGrpSpPr>
        <p:grpSpPr>
          <a:xfrm>
            <a:off x="3797425" y="4228198"/>
            <a:ext cx="2196940" cy="2448278"/>
            <a:chOff x="3797425" y="4228198"/>
            <a:chExt cx="2196940" cy="2448278"/>
          </a:xfrm>
        </p:grpSpPr>
        <p:pic>
          <p:nvPicPr>
            <p:cNvPr id="7" name="Picture 6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2EC3AF7B-20E7-F77E-7F08-14FC6F0B7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48" r="29740"/>
            <a:stretch/>
          </p:blipFill>
          <p:spPr>
            <a:xfrm>
              <a:off x="4308828" y="4228198"/>
              <a:ext cx="1685537" cy="2448278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7707516-4E9F-872F-6B38-D2961279BE99}"/>
                </a:ext>
              </a:extLst>
            </p:cNvPr>
            <p:cNvCxnSpPr/>
            <p:nvPr/>
          </p:nvCxnSpPr>
          <p:spPr>
            <a:xfrm>
              <a:off x="3797425" y="5387009"/>
              <a:ext cx="4514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0EE1D4-2AAC-5731-0AA0-8E619062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Intuition: Add together </a:t>
            </a:r>
            <a:r>
              <a:rPr lang="en-US" i="1" dirty="0"/>
              <a:t>nonlinear</a:t>
            </a:r>
            <a:r>
              <a:rPr lang="en-US" dirty="0"/>
              <a:t> functions</a:t>
            </a:r>
          </a:p>
        </p:txBody>
      </p:sp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C37296B-B58F-E3EE-0152-A99F868BF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6" r="43021"/>
          <a:stretch/>
        </p:blipFill>
        <p:spPr>
          <a:xfrm>
            <a:off x="2333235" y="4228197"/>
            <a:ext cx="1685537" cy="2448278"/>
          </a:xfrm>
          <a:prstGeom prst="rect">
            <a:avLst/>
          </a:prstGeom>
        </p:spPr>
      </p:pic>
      <p:pic>
        <p:nvPicPr>
          <p:cNvPr id="10" name="Picture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8FA4569-BA3F-E370-F708-B838D4AA0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70833"/>
          <a:stretch/>
        </p:blipFill>
        <p:spPr>
          <a:xfrm>
            <a:off x="2257863" y="1779919"/>
            <a:ext cx="1685537" cy="2448278"/>
          </a:xfrm>
          <a:prstGeom prst="rect">
            <a:avLst/>
          </a:prstGeom>
        </p:spPr>
      </p:pic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A02A936-69DC-6821-1A91-741F18794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85052"/>
          <a:stretch/>
        </p:blipFill>
        <p:spPr>
          <a:xfrm>
            <a:off x="8419894" y="2832533"/>
            <a:ext cx="1514243" cy="2448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33AC94-86D1-D068-A895-A370DFB18D3F}"/>
              </a:ext>
            </a:extLst>
          </p:cNvPr>
          <p:cNvSpPr/>
          <p:nvPr/>
        </p:nvSpPr>
        <p:spPr>
          <a:xfrm>
            <a:off x="2429161" y="1690688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+1x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986B2-AE7C-123E-A7C1-5C6558E85483}"/>
              </a:ext>
            </a:extLst>
          </p:cNvPr>
          <p:cNvSpPr/>
          <p:nvPr/>
        </p:nvSpPr>
        <p:spPr>
          <a:xfrm>
            <a:off x="2429161" y="4161391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-2x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FFA0C-535D-22A0-8D14-D54B0A2E1F10}"/>
              </a:ext>
            </a:extLst>
          </p:cNvPr>
          <p:cNvSpPr/>
          <p:nvPr/>
        </p:nvSpPr>
        <p:spPr>
          <a:xfrm>
            <a:off x="4397905" y="1690688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35316F-DA39-2EC8-07FB-A81F7FDA40ED}"/>
              </a:ext>
            </a:extLst>
          </p:cNvPr>
          <p:cNvSpPr/>
          <p:nvPr/>
        </p:nvSpPr>
        <p:spPr>
          <a:xfrm>
            <a:off x="4397905" y="4161391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C0FF3B-1DBB-86AE-9E5E-97F9DF429A9A}"/>
              </a:ext>
            </a:extLst>
          </p:cNvPr>
          <p:cNvSpPr/>
          <p:nvPr/>
        </p:nvSpPr>
        <p:spPr>
          <a:xfrm>
            <a:off x="6421466" y="2765727"/>
            <a:ext cx="1360077" cy="39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28E6DA-17C5-639B-FF21-DD03103F5D6C}"/>
              </a:ext>
            </a:extLst>
          </p:cNvPr>
          <p:cNvGrpSpPr/>
          <p:nvPr/>
        </p:nvGrpSpPr>
        <p:grpSpPr>
          <a:xfrm>
            <a:off x="8482479" y="3268939"/>
            <a:ext cx="1360487" cy="732355"/>
            <a:chOff x="6465888" y="3252270"/>
            <a:chExt cx="1360487" cy="73235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04D108-AB49-1F04-C6F0-3BD5A4AFE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0100" y="3627438"/>
              <a:ext cx="676275" cy="357187"/>
            </a:xfrm>
            <a:prstGeom prst="line">
              <a:avLst/>
            </a:prstGeom>
            <a:ln w="38100">
              <a:solidFill>
                <a:srgbClr val="636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8F1AC3F-EE2B-0915-7095-9AC1C469DF2F}"/>
                </a:ext>
              </a:extLst>
            </p:cNvPr>
            <p:cNvCxnSpPr>
              <a:cxnSpLocks/>
            </p:cNvCxnSpPr>
            <p:nvPr/>
          </p:nvCxnSpPr>
          <p:spPr>
            <a:xfrm>
              <a:off x="6465888" y="3252270"/>
              <a:ext cx="684212" cy="732355"/>
            </a:xfrm>
            <a:prstGeom prst="line">
              <a:avLst/>
            </a:prstGeom>
            <a:ln w="38100">
              <a:solidFill>
                <a:srgbClr val="636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6F87B4E-08A9-0E81-5139-0E74F93A67D1}"/>
              </a:ext>
            </a:extLst>
          </p:cNvPr>
          <p:cNvCxnSpPr>
            <a:cxnSpLocks/>
          </p:cNvCxnSpPr>
          <p:nvPr/>
        </p:nvCxnSpPr>
        <p:spPr>
          <a:xfrm>
            <a:off x="9842966" y="3268939"/>
            <a:ext cx="0" cy="375168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464D193-F44F-A53C-98A2-234598A664A0}"/>
              </a:ext>
            </a:extLst>
          </p:cNvPr>
          <p:cNvSpPr/>
          <p:nvPr/>
        </p:nvSpPr>
        <p:spPr>
          <a:xfrm>
            <a:off x="3885164" y="3954510"/>
            <a:ext cx="2611102" cy="396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Remove Negative Values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8EC02FF-5411-584A-7682-F1EEB1484378}"/>
              </a:ext>
            </a:extLst>
          </p:cNvPr>
          <p:cNvSpPr/>
          <p:nvPr/>
        </p:nvSpPr>
        <p:spPr>
          <a:xfrm rot="16200000" flipV="1">
            <a:off x="2206052" y="-2679504"/>
            <a:ext cx="3036836" cy="12268594"/>
          </a:xfrm>
          <a:prstGeom prst="arc">
            <a:avLst>
              <a:gd name="adj1" fmla="val 16365191"/>
              <a:gd name="adj2" fmla="val 0"/>
            </a:avLst>
          </a:prstGeom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A839A-1D1A-CA39-5B7E-79F9C9A486DD}"/>
              </a:ext>
            </a:extLst>
          </p:cNvPr>
          <p:cNvSpPr/>
          <p:nvPr/>
        </p:nvSpPr>
        <p:spPr>
          <a:xfrm>
            <a:off x="7826023" y="1854801"/>
            <a:ext cx="2016943" cy="39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Increase slope to decrease error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D269C-D817-9FDD-D1E3-120ED2D6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Intuition 1</a:t>
            </a:r>
            <a:br>
              <a:rPr lang="en-US" b="1" dirty="0"/>
            </a:br>
            <a:r>
              <a:rPr lang="en-US" b="1" i="1" dirty="0"/>
              <a:t>In action</a:t>
            </a:r>
            <a:br>
              <a:rPr lang="en-US" b="1" dirty="0"/>
            </a:br>
            <a:r>
              <a:rPr lang="en-US" b="1" dirty="0"/>
              <a:t>Intuition 2</a:t>
            </a:r>
          </a:p>
        </p:txBody>
      </p:sp>
    </p:spTree>
    <p:extLst>
      <p:ext uri="{BB962C8B-B14F-4D97-AF65-F5344CB8AC3E}">
        <p14:creationId xmlns:p14="http://schemas.microsoft.com/office/powerpoint/2010/main" val="159213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59D08A-C4A1-711E-E7BA-81CAF843D9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236429"/>
          <a:ext cx="7558083" cy="1529730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165951201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677290998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00939290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34409276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2453169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60075920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257681579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610708926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306464526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6295336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7860023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63012275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99302862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3416675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13350633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266557866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238061869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493171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040575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53.33333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1587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48163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61464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86936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24272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75391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926333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413135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373629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A0B6BC3-E931-F60A-B725-7556C9CECD46}"/>
              </a:ext>
            </a:extLst>
          </p:cNvPr>
          <p:cNvGrpSpPr/>
          <p:nvPr/>
        </p:nvGrpSpPr>
        <p:grpSpPr>
          <a:xfrm>
            <a:off x="127000" y="2683933"/>
            <a:ext cx="638380" cy="664634"/>
            <a:chOff x="127000" y="2683933"/>
            <a:chExt cx="638380" cy="664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F0A885-2A91-9B55-8E9D-CBC46C5DB66A}"/>
                </a:ext>
              </a:extLst>
            </p:cNvPr>
            <p:cNvSpPr txBox="1"/>
            <p:nvPr/>
          </p:nvSpPr>
          <p:spPr>
            <a:xfrm>
              <a:off x="127000" y="2683933"/>
              <a:ext cx="6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u="sng" dirty="0">
                  <a:solidFill>
                    <a:srgbClr val="D00000"/>
                  </a:solidFill>
                </a:rPr>
                <a:t>Data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E22101-55B5-871D-3A1A-72666261D40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446190" y="3053265"/>
              <a:ext cx="0" cy="295302"/>
            </a:xfrm>
            <a:prstGeom prst="straightConnector1">
              <a:avLst/>
            </a:prstGeom>
            <a:ln>
              <a:solidFill>
                <a:srgbClr val="D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81D0E7-283B-9B61-5EF1-6D944BBE09E7}"/>
              </a:ext>
            </a:extLst>
          </p:cNvPr>
          <p:cNvGrpSpPr/>
          <p:nvPr/>
        </p:nvGrpSpPr>
        <p:grpSpPr>
          <a:xfrm>
            <a:off x="5490633" y="2683933"/>
            <a:ext cx="638380" cy="664634"/>
            <a:chOff x="5490633" y="2683933"/>
            <a:chExt cx="638380" cy="664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637A3C-8536-FB73-7393-8639DCDF0802}"/>
                </a:ext>
              </a:extLst>
            </p:cNvPr>
            <p:cNvSpPr txBox="1"/>
            <p:nvPr/>
          </p:nvSpPr>
          <p:spPr>
            <a:xfrm>
              <a:off x="5490633" y="2683933"/>
              <a:ext cx="638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u="sng" dirty="0">
                  <a:solidFill>
                    <a:srgbClr val="D00000"/>
                  </a:solidFill>
                </a:rPr>
                <a:t>Data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A6706BA-9D09-7963-B1AB-14000A0D7013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5809823" y="3053265"/>
              <a:ext cx="0" cy="295302"/>
            </a:xfrm>
            <a:prstGeom prst="straightConnector1">
              <a:avLst/>
            </a:prstGeom>
            <a:ln>
              <a:solidFill>
                <a:srgbClr val="D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A7A488-4C29-6DEB-0493-362E647BE82F}"/>
              </a:ext>
            </a:extLst>
          </p:cNvPr>
          <p:cNvGrpSpPr/>
          <p:nvPr/>
        </p:nvGrpSpPr>
        <p:grpSpPr>
          <a:xfrm>
            <a:off x="6488422" y="2683933"/>
            <a:ext cx="1436804" cy="664634"/>
            <a:chOff x="-272211" y="2683933"/>
            <a:chExt cx="1436804" cy="66463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C391EC-60F4-EFB4-C53A-BF64A809ECBF}"/>
                </a:ext>
              </a:extLst>
            </p:cNvPr>
            <p:cNvSpPr txBox="1"/>
            <p:nvPr/>
          </p:nvSpPr>
          <p:spPr>
            <a:xfrm>
              <a:off x="-272211" y="2683933"/>
              <a:ext cx="143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u="sng" dirty="0">
                  <a:solidFill>
                    <a:srgbClr val="D00000"/>
                  </a:solidFill>
                </a:rPr>
                <a:t>Loss Function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1304E1-58F0-41ED-B06B-52294E8EF28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446190" y="3053265"/>
              <a:ext cx="1" cy="295302"/>
            </a:xfrm>
            <a:prstGeom prst="straightConnector1">
              <a:avLst/>
            </a:prstGeom>
            <a:ln>
              <a:solidFill>
                <a:srgbClr val="D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1F4585-35AB-6DA3-60B7-5488DC2D494B}"/>
              </a:ext>
            </a:extLst>
          </p:cNvPr>
          <p:cNvSpPr txBox="1"/>
          <p:nvPr/>
        </p:nvSpPr>
        <p:spPr>
          <a:xfrm>
            <a:off x="314880" y="2388631"/>
            <a:ext cx="126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>
                <a:solidFill>
                  <a:srgbClr val="D00000"/>
                </a:solidFill>
              </a:rPr>
              <a:t>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CD187D-9748-6781-1B31-9666B28BBD98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945085" y="2757963"/>
            <a:ext cx="0" cy="478466"/>
          </a:xfrm>
          <a:prstGeom prst="straightConnector1">
            <a:avLst/>
          </a:prstGeom>
          <a:ln>
            <a:solidFill>
              <a:srgbClr val="D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703500C-4E29-9355-FF5B-91E6E1E01744}"/>
              </a:ext>
            </a:extLst>
          </p:cNvPr>
          <p:cNvSpPr/>
          <p:nvPr/>
        </p:nvSpPr>
        <p:spPr>
          <a:xfrm>
            <a:off x="483651" y="3268133"/>
            <a:ext cx="5138216" cy="14980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DA5193-104A-4BE3-0E22-85261A66BFFF}"/>
              </a:ext>
            </a:extLst>
          </p:cNvPr>
          <p:cNvSpPr/>
          <p:nvPr/>
        </p:nvSpPr>
        <p:spPr>
          <a:xfrm>
            <a:off x="5947834" y="3422597"/>
            <a:ext cx="1651944" cy="13371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9FA276-3B96-EC82-8BD5-ACDF97F0054E}"/>
              </a:ext>
            </a:extLst>
          </p:cNvPr>
          <p:cNvSpPr txBox="1"/>
          <p:nvPr/>
        </p:nvSpPr>
        <p:spPr>
          <a:xfrm>
            <a:off x="314880" y="2047281"/>
            <a:ext cx="513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change the parameters to minimize loss?</a:t>
            </a:r>
          </a:p>
        </p:txBody>
      </p:sp>
    </p:spTree>
    <p:extLst>
      <p:ext uri="{BB962C8B-B14F-4D97-AF65-F5344CB8AC3E}">
        <p14:creationId xmlns:p14="http://schemas.microsoft.com/office/powerpoint/2010/main" val="38244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59D08A-C4A1-711E-E7BA-81CAF843D9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236429"/>
          <a:ext cx="7558083" cy="1529730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165951201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677290998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00939290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34409276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2453169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60075920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257681579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610708926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306464526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6295336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7860023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63012275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99302862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3416675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13350633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266557866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238061869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493171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040575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53.33333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01587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48163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61464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86936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24272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75391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926333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413135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37362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365704-65FA-B79C-5221-7832D1AD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3" y="2614334"/>
            <a:ext cx="4608975" cy="2773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F3350-A731-1338-B400-4FEA44C5651F}"/>
              </a:ext>
            </a:extLst>
          </p:cNvPr>
          <p:cNvSpPr txBox="1"/>
          <p:nvPr/>
        </p:nvSpPr>
        <p:spPr>
          <a:xfrm>
            <a:off x="314880" y="2047281"/>
            <a:ext cx="513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change the parameters to minimize loss?</a:t>
            </a:r>
          </a:p>
        </p:txBody>
      </p:sp>
    </p:spTree>
    <p:extLst>
      <p:ext uri="{BB962C8B-B14F-4D97-AF65-F5344CB8AC3E}">
        <p14:creationId xmlns:p14="http://schemas.microsoft.com/office/powerpoint/2010/main" val="101227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AC8FC1-B049-6B45-F6EF-427D83601E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236429"/>
          <a:ext cx="7558083" cy="1529730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338542559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57909358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84861547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6744528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459062486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30283266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036622617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979857071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72142276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96572133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5808858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7949168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17901844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61194839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90192012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9840617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858754916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535811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5735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26.66667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15861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53649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964821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5546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69001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98624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304018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9932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4285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8F17625-3F5A-6294-70C9-31F50B0C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5" y="2614334"/>
            <a:ext cx="4608975" cy="2773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113C0-43CA-6712-376E-34DC53D0B2CE}"/>
              </a:ext>
            </a:extLst>
          </p:cNvPr>
          <p:cNvSpPr txBox="1"/>
          <p:nvPr/>
        </p:nvSpPr>
        <p:spPr>
          <a:xfrm>
            <a:off x="314880" y="2047281"/>
            <a:ext cx="513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change the parameters to minimize loss?</a:t>
            </a:r>
          </a:p>
        </p:txBody>
      </p:sp>
    </p:spTree>
    <p:extLst>
      <p:ext uri="{BB962C8B-B14F-4D97-AF65-F5344CB8AC3E}">
        <p14:creationId xmlns:p14="http://schemas.microsoft.com/office/powerpoint/2010/main" val="102933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5C23EE-7B2B-5ED6-73A9-D5763FCC2C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236429"/>
          <a:ext cx="7558083" cy="1529730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2465161524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83266122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21840083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6510236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83023559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42276445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703329037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42216379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540999658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24190535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54129972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29570885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97524281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97909554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91490454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401841807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3544569809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341885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155498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7.111111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66187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79680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25146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67116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37628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6218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4691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461036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658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89AEEA5-80D8-F4CA-4FF6-CE9F3D300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5" y="2614334"/>
            <a:ext cx="4608975" cy="2773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8F2A5-AA2F-8CB0-03AF-1B31C7F44AF5}"/>
              </a:ext>
            </a:extLst>
          </p:cNvPr>
          <p:cNvSpPr txBox="1"/>
          <p:nvPr/>
        </p:nvSpPr>
        <p:spPr>
          <a:xfrm>
            <a:off x="314880" y="2047281"/>
            <a:ext cx="513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change the parameters to minimize loss?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4E9A4-2915-A79F-1DCB-F04E8658B753}"/>
              </a:ext>
            </a:extLst>
          </p:cNvPr>
          <p:cNvSpPr txBox="1"/>
          <p:nvPr/>
        </p:nvSpPr>
        <p:spPr>
          <a:xfrm>
            <a:off x="314880" y="2429668"/>
            <a:ext cx="716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does the loss change if the parameters are changed a little? (gradient)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D18AB-F8B5-AC91-5F2F-FB4D183C7348}"/>
              </a:ext>
            </a:extLst>
          </p:cNvPr>
          <p:cNvSpPr txBox="1"/>
          <p:nvPr/>
        </p:nvSpPr>
        <p:spPr>
          <a:xfrm>
            <a:off x="314880" y="2773206"/>
            <a:ext cx="537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Nudge the parameters so that loss decreases. (descent)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E7086-F740-E6C8-DBA4-5D07D9B16304}"/>
              </a:ext>
            </a:extLst>
          </p:cNvPr>
          <p:cNvSpPr txBox="1"/>
          <p:nvPr/>
        </p:nvSpPr>
        <p:spPr>
          <a:xfrm>
            <a:off x="314880" y="5076140"/>
            <a:ext cx="612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practice </a:t>
            </a:r>
            <a:r>
              <a:rPr lang="en-US" i="1" dirty="0"/>
              <a:t>all</a:t>
            </a:r>
            <a:r>
              <a:rPr lang="en-US" dirty="0"/>
              <a:t> parameters are shifted at once. Not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625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AC8FC1-B049-6B45-F6EF-427D83601E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236429"/>
          <a:ext cx="7558083" cy="1529730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338542559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57909358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84861547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6744528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459062486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30283266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036622617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979857071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72142276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96572133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5808858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7949168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17901844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61194839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90192012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9840617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858754916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535811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5735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26.66667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15861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53649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964821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5546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69001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98624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304018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9932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4285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8F17625-3F5A-6294-70C9-31F50B0C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5" y="2614334"/>
            <a:ext cx="4608975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9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29DA-AC1B-9A6C-ACAC-F09B8BBA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jacobwashburn-usda.github.io/</a:t>
            </a:r>
            <a:r>
              <a:rPr lang="en-US" sz="3200" dirty="0" err="1"/>
              <a:t>LabProtocols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33A1-80CC-606D-80F0-0F3FDA950B7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04D62-8A3A-6485-C388-16862458951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9DA490-1677-8CDE-A953-DE4329FA0743}"/>
              </a:ext>
            </a:extLst>
          </p:cNvPr>
          <p:cNvGrpSpPr/>
          <p:nvPr/>
        </p:nvGrpSpPr>
        <p:grpSpPr>
          <a:xfrm>
            <a:off x="0" y="1790329"/>
            <a:ext cx="12192000" cy="4256737"/>
            <a:chOff x="-4503189" y="9789833"/>
            <a:chExt cx="1964244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3BA698-69F2-EB1B-6A0E-6BA0BC30C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503189" y="9789833"/>
              <a:ext cx="9821224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F151FE-EE74-DB3F-25D3-3F7243E6F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8035" y="9789833"/>
              <a:ext cx="982122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92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Action: Two Linear Functions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054964-868E-2D1D-1CD0-E9DDC3F79B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236429"/>
          <a:ext cx="7558083" cy="1529730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221337148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02092938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85332939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397805044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32087439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34970196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809265859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3748464280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775558554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0594131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12497361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51706339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24499481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27353905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99942223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4265755336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3955917885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698562"/>
                  </a:ext>
                </a:extLst>
              </a:tr>
              <a:tr h="14296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26697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26.66667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470416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960638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198495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9380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955516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143848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355034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826063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81523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7EC96FE-533F-7629-C4C5-B7F74281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23" y="2617382"/>
            <a:ext cx="4608975" cy="27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19487F-4578-52C4-750C-67EAFF90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23" y="2617382"/>
            <a:ext cx="4572396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3AD7-D571-D9F2-FA9F-1D105D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Action: Non-Linear Functions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BAC4F3-6B1E-A65F-ED8C-ED23480112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" y="3179719"/>
          <a:ext cx="7558083" cy="1643149"/>
        </p:xfrm>
        <a:graphic>
          <a:graphicData uri="http://schemas.openxmlformats.org/drawingml/2006/table">
            <a:tbl>
              <a:tblPr/>
              <a:tblGrid>
                <a:gridCol w="486081">
                  <a:extLst>
                    <a:ext uri="{9D8B030D-6E8A-4147-A177-3AD203B41FA5}">
                      <a16:colId xmlns:a16="http://schemas.microsoft.com/office/drawing/2014/main" val="102860578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53708730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752921349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920670781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290211656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478900387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31297202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316979250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975939210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239473162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839748069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628614505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1987088828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493669556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86796412"/>
                    </a:ext>
                  </a:extLst>
                </a:gridCol>
                <a:gridCol w="438426">
                  <a:extLst>
                    <a:ext uri="{9D8B030D-6E8A-4147-A177-3AD203B41FA5}">
                      <a16:colId xmlns:a16="http://schemas.microsoft.com/office/drawing/2014/main" val="322006071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1040229173"/>
                    </a:ext>
                  </a:extLst>
                </a:gridCol>
              </a:tblGrid>
              <a:tr h="142965"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310529"/>
                  </a:ext>
                </a:extLst>
              </a:tr>
              <a:tr h="25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Max(0, V1)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Max(0, V2)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3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926384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06276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926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097967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55832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255289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504972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476381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364543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821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D47C89-1A98-9E5E-060E-340E7485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928" y="2626526"/>
            <a:ext cx="461507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Intuition 1</a:t>
            </a:r>
            <a:br>
              <a:rPr lang="en-US" b="1" dirty="0"/>
            </a:br>
            <a:r>
              <a:rPr lang="en-US" b="1" dirty="0"/>
              <a:t>In action</a:t>
            </a:r>
            <a:br>
              <a:rPr lang="en-US" b="1" dirty="0"/>
            </a:br>
            <a:r>
              <a:rPr lang="en-US" b="1" i="1" dirty="0"/>
              <a:t>Intuition 2</a:t>
            </a:r>
          </a:p>
        </p:txBody>
      </p:sp>
    </p:spTree>
    <p:extLst>
      <p:ext uri="{BB962C8B-B14F-4D97-AF65-F5344CB8AC3E}">
        <p14:creationId xmlns:p14="http://schemas.microsoft.com/office/powerpoint/2010/main" val="2516236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BC02-E959-A4BA-908A-62EFC7F2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Intuition: Network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B884-DF6D-D2F0-0CA9-C4CBFEEA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graph with a blue line&#10;&#10;Description automatically generated">
            <a:extLst>
              <a:ext uri="{FF2B5EF4-FFF2-40B4-BE49-F238E27FC236}">
                <a16:creationId xmlns:a16="http://schemas.microsoft.com/office/drawing/2014/main" id="{D5858679-529E-3821-4F34-1CB3A456C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158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8EE77-89AA-6D94-4AFD-1465EF2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68148-E37B-A280-AA19-686C7AA9B16D}"/>
              </a:ext>
            </a:extLst>
          </p:cNvPr>
          <p:cNvSpPr/>
          <p:nvPr/>
        </p:nvSpPr>
        <p:spPr>
          <a:xfrm>
            <a:off x="10323871" y="23204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5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graph showing the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B770CF4C-9731-3FF8-0D50-97D310E59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057"/>
            <a:ext cx="10515600" cy="3886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8F92D-8375-AD02-5452-1C78C28E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Linear: Okay Fit</a:t>
            </a:r>
          </a:p>
        </p:txBody>
      </p:sp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3D5CDE18-B9DE-C36C-86D6-25344EC23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0" y="0"/>
            <a:ext cx="6898640" cy="27279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252F4-8F02-5905-33FB-3A08BA85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B8F8-FA8D-7ADD-57D0-BBE3CD49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Nonlinear: Better Fit</a:t>
            </a:r>
          </a:p>
        </p:txBody>
      </p:sp>
      <p:pic>
        <p:nvPicPr>
          <p:cNvPr id="10" name="Content Placeholder 9" descr="A graph showing a line of a wave&#10;&#10;Description automatically generated with medium confidence">
            <a:extLst>
              <a:ext uri="{FF2B5EF4-FFF2-40B4-BE49-F238E27FC236}">
                <a16:creationId xmlns:a16="http://schemas.microsoft.com/office/drawing/2014/main" id="{AEB67D7D-F987-4311-D39C-0D73F131B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2332"/>
            <a:ext cx="10515600" cy="388647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8EC8E-405E-FC5A-275C-E8B4C408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41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3B52-B91B-9FDA-D5BE-F0EDB67B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Units: Better Fit</a:t>
            </a:r>
          </a:p>
        </p:txBody>
      </p:sp>
      <p:pic>
        <p:nvPicPr>
          <p:cNvPr id="5" name="Content Placeholder 4" descr="A graph showing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B369F027-126C-0143-85C6-BDBCCC604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057"/>
            <a:ext cx="10515600" cy="388647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36DC1-325B-E22F-D6EA-0C00C82D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5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B8F8-FA8D-7ADD-57D0-BBE3CD49A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Units &amp; Layers: Better Fit (Sometimes)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 descr="A graph showing a red and blue line&#10;&#10;Description automatically generated">
            <a:extLst>
              <a:ext uri="{FF2B5EF4-FFF2-40B4-BE49-F238E27FC236}">
                <a16:creationId xmlns:a16="http://schemas.microsoft.com/office/drawing/2014/main" id="{DF395D54-BB29-CD97-23B8-28CCDA15A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8532"/>
            <a:ext cx="10515600" cy="388647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C95B1-6C46-7DC0-D8D7-A141EE9D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2EAF-2CC4-475C-A610-1D4728591D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for Next week</a:t>
            </a:r>
          </a:p>
        </p:txBody>
      </p:sp>
    </p:spTree>
    <p:extLst>
      <p:ext uri="{BB962C8B-B14F-4D97-AF65-F5344CB8AC3E}">
        <p14:creationId xmlns:p14="http://schemas.microsoft.com/office/powerpoint/2010/main" val="426539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3382-47B5-DAD1-CEEA-832C66A6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Club Introduction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52078-AD6B-D740-7964-0B18C02B8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8EA066-816D-9CDA-542A-5592B83F1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concepts over frameworks </a:t>
            </a:r>
          </a:p>
          <a:p>
            <a:pPr lvl="1"/>
            <a:r>
              <a:rPr lang="en-US" dirty="0"/>
              <a:t>Frameworks change, theory builds</a:t>
            </a:r>
          </a:p>
          <a:p>
            <a:endParaRPr lang="en-US" dirty="0"/>
          </a:p>
          <a:p>
            <a:r>
              <a:rPr lang="en-US" dirty="0"/>
              <a:t>Build from basics </a:t>
            </a:r>
            <a:r>
              <a:rPr lang="en-US" i="1" dirty="0"/>
              <a:t>aiming</a:t>
            </a:r>
            <a:r>
              <a:rPr lang="en-US" dirty="0"/>
              <a:t> towards transformers</a:t>
            </a:r>
            <a:endParaRPr lang="en-US" i="1" dirty="0"/>
          </a:p>
          <a:p>
            <a:r>
              <a:rPr lang="en-US" dirty="0"/>
              <a:t>Notebooks for fast feedback and high accessibility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8B2932-4685-995F-68C4-53AF52637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858"/>
            <a:ext cx="5111749" cy="3476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9C8C19-55A9-31EB-3582-B4349A32FA5D}"/>
              </a:ext>
            </a:extLst>
          </p:cNvPr>
          <p:cNvSpPr txBox="1"/>
          <p:nvPr/>
        </p:nvSpPr>
        <p:spPr>
          <a:xfrm>
            <a:off x="0" y="6391656"/>
            <a:ext cx="4711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https://miguelgfierro.com/blog/2022/an-analysis-of-the-adoption-of-top-deep-learning-frameworks/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99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1E9779-4453-2531-AFAD-F3D5F25B4A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7" descr="abstract image">
            <a:extLst>
              <a:ext uri="{FF2B5EF4-FFF2-40B4-BE49-F238E27FC236}">
                <a16:creationId xmlns:a16="http://schemas.microsoft.com/office/drawing/2014/main" id="{A1003270-D007-76E5-1EBF-34B55E44C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C1C90-83A3-4C43-12A0-A5954FF2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16" y="457200"/>
            <a:ext cx="4837176" cy="1993392"/>
          </a:xfrm>
        </p:spPr>
        <p:txBody>
          <a:bodyPr/>
          <a:lstStyle/>
          <a:p>
            <a:r>
              <a:rPr lang="en-US" dirty="0">
                <a:solidFill>
                  <a:srgbClr val="5CA5C1"/>
                </a:solidFill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6B755-E2B0-CC2A-9CF1-18693833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18" y="2752344"/>
            <a:ext cx="4837174" cy="313639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Personal Introduction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Discussion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Overview of Deep learning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Material for Next week</a:t>
            </a:r>
          </a:p>
        </p:txBody>
      </p:sp>
    </p:spTree>
    <p:extLst>
      <p:ext uri="{BB962C8B-B14F-4D97-AF65-F5344CB8AC3E}">
        <p14:creationId xmlns:p14="http://schemas.microsoft.com/office/powerpoint/2010/main" val="4081607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6878-7262-19B5-B28F-6233D4F1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Plan: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48703-CF15-9F7E-C638-61D09FE50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932D8-D26B-61E5-1D89-58DC9FCE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426" y="1753985"/>
            <a:ext cx="6241650" cy="44223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Back propagation: </a:t>
            </a:r>
            <a:r>
              <a:rPr lang="en-US" dirty="0">
                <a:hlinkClick r:id="rId3"/>
              </a:rPr>
              <a:t>The spelled-out intro to neural networks and backpropagation: building </a:t>
            </a:r>
            <a:r>
              <a:rPr lang="en-US" dirty="0" err="1">
                <a:hlinkClick r:id="rId3"/>
              </a:rPr>
              <a:t>micrograd</a:t>
            </a:r>
            <a:endParaRPr lang="en-US" dirty="0"/>
          </a:p>
          <a:p>
            <a:r>
              <a:rPr lang="en-US" dirty="0"/>
              <a:t>Watch at least to </a:t>
            </a:r>
            <a:r>
              <a:rPr lang="en-US" b="1" dirty="0">
                <a:solidFill>
                  <a:srgbClr val="FF0000"/>
                </a:solidFill>
              </a:rPr>
              <a:t>1h22m</a:t>
            </a:r>
            <a:r>
              <a:rPr lang="en-US" dirty="0"/>
              <a:t>. by next week and the full video by the next meeting.</a:t>
            </a:r>
          </a:p>
          <a:p>
            <a:r>
              <a:rPr lang="en-US" dirty="0"/>
              <a:t>Take notes in your </a:t>
            </a:r>
            <a:r>
              <a:rPr lang="en-US" dirty="0" err="1"/>
              <a:t>Jupyter</a:t>
            </a:r>
            <a:r>
              <a:rPr lang="en-US" dirty="0"/>
              <a:t> notebook, ideally transcribe and run portions of the code. </a:t>
            </a:r>
          </a:p>
          <a:p>
            <a:r>
              <a:rPr lang="en-US" dirty="0"/>
              <a:t>Note what is confusing, what insights you have</a:t>
            </a:r>
          </a:p>
          <a:p>
            <a:endParaRPr lang="en-US" dirty="0"/>
          </a:p>
          <a:p>
            <a:r>
              <a:rPr lang="en-US" dirty="0"/>
              <a:t>You will need: </a:t>
            </a:r>
            <a:r>
              <a:rPr lang="en-US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numpy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, matplotlib, </a:t>
            </a:r>
            <a:r>
              <a:rPr lang="en-US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graphviz</a:t>
            </a:r>
            <a:endParaRPr lang="en-US" dirty="0">
              <a:latin typeface="JetBrains Mono" panose="02000009000000000000" pitchFamily="49" charset="0"/>
              <a:ea typeface="JetBrains Mono" panose="02000009000000000000" pitchFamily="49" charset="0"/>
              <a:cs typeface="JetBrains Mono" panose="02000009000000000000" pitchFamily="49" charset="0"/>
            </a:endParaRPr>
          </a:p>
          <a:p>
            <a:pPr lvl="1"/>
            <a:r>
              <a:rPr lang="en-US" i="1" dirty="0"/>
              <a:t>NOTE: if using </a:t>
            </a:r>
            <a:r>
              <a:rPr lang="en-US" i="1" dirty="0" err="1"/>
              <a:t>conda</a:t>
            </a:r>
            <a:r>
              <a:rPr lang="en-US" i="1" dirty="0"/>
              <a:t> on windows `</a:t>
            </a:r>
            <a:r>
              <a:rPr lang="en-US" i="1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graphviz</a:t>
            </a:r>
            <a:r>
              <a:rPr lang="en-US" i="1" dirty="0"/>
              <a:t>` must be installed with pip! (in a notebook cell run “</a:t>
            </a:r>
            <a:r>
              <a:rPr lang="en-US" i="1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! pip install </a:t>
            </a:r>
            <a:r>
              <a:rPr lang="en-US" i="1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graphviz</a:t>
            </a:r>
            <a:r>
              <a:rPr lang="en-US" i="1" dirty="0"/>
              <a:t>”)</a:t>
            </a:r>
          </a:p>
          <a:p>
            <a:pPr lvl="1"/>
            <a:r>
              <a:rPr lang="en-US" dirty="0"/>
              <a:t>We can discuss other resources and supplementary material in future sessions.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03E47-1492-64C1-695B-6FDB7973D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3" r="11685" b="3559"/>
          <a:stretch/>
        </p:blipFill>
        <p:spPr>
          <a:xfrm>
            <a:off x="18492" y="1452691"/>
            <a:ext cx="4269346" cy="54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5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A362-E407-4377-B7BE-C93A4604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Insufficient introduction to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2742-1669-A129-F453-D35F240C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Objects</a:t>
            </a:r>
          </a:p>
          <a:p>
            <a:r>
              <a:rPr lang="en-US" dirty="0"/>
              <a:t>Python bundles data and methods together into objects. </a:t>
            </a:r>
          </a:p>
          <a:p>
            <a:r>
              <a:rPr lang="en-US" dirty="0"/>
              <a:t>The definition for an object uses the keyword “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class</a:t>
            </a:r>
            <a:r>
              <a:rPr lang="en-US" dirty="0"/>
              <a:t>” whereas the definition of a function uses “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def</a:t>
            </a:r>
            <a:r>
              <a:rPr lang="en-US" dirty="0"/>
              <a:t>”</a:t>
            </a:r>
          </a:p>
          <a:p>
            <a:r>
              <a:rPr lang="en-US" dirty="0"/>
              <a:t>Attributes and methods of an object are accessed with a “.”</a:t>
            </a:r>
          </a:p>
          <a:p>
            <a:r>
              <a:rPr lang="en-US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myData.shape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  # attribute</a:t>
            </a:r>
          </a:p>
          <a:p>
            <a:r>
              <a:rPr lang="en-US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myData.mean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() # method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Underscores</a:t>
            </a:r>
          </a:p>
          <a:p>
            <a:r>
              <a:rPr lang="en-US" dirty="0"/>
              <a:t>Some methods or begin with two underscores (“dunder” e.g. 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__</a:t>
            </a:r>
            <a:r>
              <a:rPr lang="en-US" dirty="0" err="1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init</a:t>
            </a:r>
            <a:r>
              <a:rPr lang="en-US" dirty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__</a:t>
            </a:r>
            <a:r>
              <a:rPr lang="en-US" dirty="0"/>
              <a:t>). These are special methods that python uses. </a:t>
            </a:r>
          </a:p>
          <a:p>
            <a:r>
              <a:rPr lang="en-US" dirty="0"/>
              <a:t>Some methods begin with </a:t>
            </a:r>
            <a:r>
              <a:rPr lang="en-US" i="1" dirty="0"/>
              <a:t>one </a:t>
            </a:r>
            <a:r>
              <a:rPr lang="en-US" dirty="0"/>
              <a:t>underscore. By convention these are not meant to be used outside of a class. (Think personal notes vs public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2912360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200-0911-45A1-A5C4-C2789ACD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</a:t>
            </a:r>
            <a:br>
              <a:rPr lang="en-US" dirty="0"/>
            </a:br>
            <a:r>
              <a:rPr lang="en-US" dirty="0"/>
              <a:t>help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98DD5C-7C6C-4BAC-BBB9-E7ACA8FD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776" y="4423632"/>
            <a:ext cx="3715628" cy="10949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F64A1C-2B2F-4A13-A485-8E9F82DF2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55"/>
          <a:stretch/>
        </p:blipFill>
        <p:spPr>
          <a:xfrm>
            <a:off x="4541448" y="5762412"/>
            <a:ext cx="3715630" cy="83365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532EF-C14D-4B9C-AAE7-49D320B6A767}"/>
              </a:ext>
            </a:extLst>
          </p:cNvPr>
          <p:cNvGrpSpPr/>
          <p:nvPr/>
        </p:nvGrpSpPr>
        <p:grpSpPr>
          <a:xfrm>
            <a:off x="4538909" y="261938"/>
            <a:ext cx="3715629" cy="2182990"/>
            <a:chOff x="17252808" y="1879599"/>
            <a:chExt cx="6808407" cy="400004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0870168-B760-448C-9E5D-4E97D404B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3016"/>
            <a:stretch/>
          </p:blipFill>
          <p:spPr>
            <a:xfrm>
              <a:off x="17252808" y="1879599"/>
              <a:ext cx="6808407" cy="185057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D019BEE-39D6-40B4-8EA1-453D3D2B3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8657"/>
            <a:stretch/>
          </p:blipFill>
          <p:spPr>
            <a:xfrm>
              <a:off x="17252808" y="3730171"/>
              <a:ext cx="6808407" cy="2149474"/>
            </a:xfrm>
            <a:prstGeom prst="rect">
              <a:avLst/>
            </a:prstGeom>
          </p:spPr>
        </p:pic>
      </p:grp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8B42D6B1-1D50-418F-8EE0-DD2483E6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36000" cy="4351338"/>
          </a:xfrm>
        </p:spPr>
        <p:txBody>
          <a:bodyPr/>
          <a:lstStyle/>
          <a:p>
            <a:r>
              <a:rPr lang="en-US" dirty="0"/>
              <a:t>Tutorials</a:t>
            </a:r>
          </a:p>
          <a:p>
            <a:pPr lvl="1"/>
            <a:r>
              <a:rPr lang="en-US" dirty="0">
                <a:hlinkClick r:id="rId5"/>
              </a:rPr>
              <a:t>Learn X in Y minutes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Automate the Boring Stuff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Software Carpentry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Data Carpentry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Official Tutorial</a:t>
            </a:r>
            <a:endParaRPr lang="en-US" dirty="0"/>
          </a:p>
          <a:p>
            <a:r>
              <a:rPr lang="en-US" dirty="0"/>
              <a:t>Specific Questions</a:t>
            </a:r>
          </a:p>
          <a:p>
            <a:pPr lvl="1"/>
            <a:r>
              <a:rPr lang="en-US" dirty="0">
                <a:hlinkClick r:id="rId10" action="ppaction://hlinkfile"/>
              </a:rPr>
              <a:t>Stack Overflow</a:t>
            </a:r>
            <a:endParaRPr lang="en-US" dirty="0"/>
          </a:p>
          <a:p>
            <a:pPr lvl="1"/>
            <a:r>
              <a:rPr lang="en-US" dirty="0"/>
              <a:t>Lab members!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C639375-1B72-4A6B-B9C3-963434724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8906" y="3921731"/>
            <a:ext cx="3715632" cy="4422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EE72D6-94B4-4619-8C22-80BB300516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6775" y="261937"/>
            <a:ext cx="3715629" cy="35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7" y="400485"/>
            <a:ext cx="9467127" cy="252791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3738622"/>
            <a:ext cx="9467850" cy="25279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Introduction</a:t>
            </a:r>
          </a:p>
        </p:txBody>
      </p:sp>
    </p:spTree>
    <p:extLst>
      <p:ext uri="{BB962C8B-B14F-4D97-AF65-F5344CB8AC3E}">
        <p14:creationId xmlns:p14="http://schemas.microsoft.com/office/powerpoint/2010/main" val="379675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B0F8-A33E-DB78-B772-54E2F6F2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4EEED-8875-C670-07B6-4BEE11D42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Molecular Neurophysiologist ➔ Research Geneticist</a:t>
            </a:r>
          </a:p>
          <a:p>
            <a:r>
              <a:rPr lang="en-US" dirty="0"/>
              <a:t>Trait Prediction Using Genomic and Environmental Data</a:t>
            </a:r>
          </a:p>
          <a:p>
            <a:r>
              <a:rPr lang="en-US" dirty="0"/>
              <a:t>Model interpretability</a:t>
            </a:r>
          </a:p>
          <a:p>
            <a:r>
              <a:rPr lang="en-US" dirty="0"/>
              <a:t> Software Carpentries Instructor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F28901-68FB-A876-3F63-6A7C6962474E}"/>
              </a:ext>
            </a:extLst>
          </p:cNvPr>
          <p:cNvGrpSpPr/>
          <p:nvPr/>
        </p:nvGrpSpPr>
        <p:grpSpPr>
          <a:xfrm>
            <a:off x="1382647" y="1248218"/>
            <a:ext cx="3859778" cy="2300859"/>
            <a:chOff x="10723717" y="-6775449"/>
            <a:chExt cx="5584117" cy="332875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2EC8915-FD73-6BC4-D740-05AF2AB6DE2A}"/>
                </a:ext>
              </a:extLst>
            </p:cNvPr>
            <p:cNvGrpSpPr/>
            <p:nvPr/>
          </p:nvGrpSpPr>
          <p:grpSpPr>
            <a:xfrm>
              <a:off x="12741277" y="-6775449"/>
              <a:ext cx="3566557" cy="3328757"/>
              <a:chOff x="13150852" y="-6775450"/>
              <a:chExt cx="3845423" cy="358903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690DC43-BBE4-1E1B-6CE4-FB68DDC3F5DC}"/>
                  </a:ext>
                </a:extLst>
              </p:cNvPr>
              <p:cNvGrpSpPr/>
              <p:nvPr/>
            </p:nvGrpSpPr>
            <p:grpSpPr>
              <a:xfrm>
                <a:off x="13150852" y="-6775450"/>
                <a:ext cx="3845423" cy="1755630"/>
                <a:chOff x="-8143103" y="-11433274"/>
                <a:chExt cx="3845423" cy="175563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17EBF027-E968-B4C4-0B60-C204082F77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b="92909"/>
                <a:stretch/>
              </p:blipFill>
              <p:spPr>
                <a:xfrm>
                  <a:off x="-8143103" y="-11433274"/>
                  <a:ext cx="3371850" cy="1298430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3CC163FB-DC43-F1CB-3F31-729C1FBD6F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6958"/>
                <a:stretch/>
              </p:blipFill>
              <p:spPr>
                <a:xfrm>
                  <a:off x="-6173333" y="-10399919"/>
                  <a:ext cx="1875653" cy="722275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2FDAC12-79C5-C1E5-1446-4AF34EBEE281}"/>
                  </a:ext>
                </a:extLst>
              </p:cNvPr>
              <p:cNvGrpSpPr/>
              <p:nvPr/>
            </p:nvGrpSpPr>
            <p:grpSpPr>
              <a:xfrm>
                <a:off x="13150852" y="-4942050"/>
                <a:ext cx="3845423" cy="1755630"/>
                <a:chOff x="-8143103" y="-9525244"/>
                <a:chExt cx="3845423" cy="175563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8663AC25-2E68-67B5-6D0E-E525BAB45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92307"/>
                <a:stretch/>
              </p:blipFill>
              <p:spPr>
                <a:xfrm>
                  <a:off x="-8143103" y="-9525244"/>
                  <a:ext cx="3371850" cy="129843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F8A4AC8-BE98-D7A5-03F2-D564CA052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46958"/>
                <a:stretch/>
              </p:blipFill>
              <p:spPr>
                <a:xfrm>
                  <a:off x="-6173333" y="-8491889"/>
                  <a:ext cx="1875653" cy="7222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F25F4BF-7D6B-B57C-6509-8482151F8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750" t="7869" r="34583" b="16294"/>
            <a:stretch/>
          </p:blipFill>
          <p:spPr>
            <a:xfrm>
              <a:off x="10723717" y="-6775449"/>
              <a:ext cx="1855636" cy="2417209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93C5FC3-17FD-D819-3622-AE757B59D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70" y="3662680"/>
            <a:ext cx="2803677" cy="2922038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ED8288D-3929-3DBC-757E-6EE4E3772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153" y="5084771"/>
            <a:ext cx="2153120" cy="1474865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BB330722-40BD-0D1C-7B23-E36EAD2304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63" y="114455"/>
            <a:ext cx="2153120" cy="1470313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DA1D0291-5771-EDB8-6F88-CE13E4671E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695" y="6196173"/>
            <a:ext cx="286389" cy="286389"/>
          </a:xfrm>
          <a:prstGeom prst="rect">
            <a:avLst/>
          </a:prstGeom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6637977A-2814-C839-473B-5D99E7AA4B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590" y="3011756"/>
            <a:ext cx="286389" cy="2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69311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BC9D-A691-1A34-8ED3-EFF98A4B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2A8DE-ECDD-1AB8-4DDA-E52ABAD76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6FB87-BCA5-AA4B-864D-FB58B844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Are you interested in the low-level </a:t>
            </a:r>
            <a:r>
              <a:rPr lang="en-US" sz="1800" b="1" i="1" u="sng" dirty="0"/>
              <a:t>details</a:t>
            </a:r>
            <a:r>
              <a:rPr lang="en-US" sz="1800" dirty="0"/>
              <a:t> of deep learning or mostly high-level </a:t>
            </a:r>
            <a:r>
              <a:rPr lang="en-US" sz="1800" b="1" i="1" u="sng" dirty="0"/>
              <a:t>application</a:t>
            </a:r>
            <a:r>
              <a:rPr lang="en-US" sz="1800" dirty="0"/>
              <a:t>?</a:t>
            </a:r>
          </a:p>
          <a:p>
            <a:r>
              <a:rPr lang="en-US" sz="1800" b="1" i="1" u="sng" dirty="0"/>
              <a:t>Where</a:t>
            </a:r>
            <a:r>
              <a:rPr lang="en-US" sz="1800" dirty="0"/>
              <a:t> do you see yourself using deep learning? In the lab or for personal use?</a:t>
            </a:r>
            <a:endParaRPr lang="en-US" dirty="0"/>
          </a:p>
          <a:p>
            <a:r>
              <a:rPr lang="en-US" sz="1800" dirty="0"/>
              <a:t>After learning these topics </a:t>
            </a:r>
            <a:r>
              <a:rPr lang="en-US" sz="1800" b="1" i="1" u="sng" dirty="0"/>
              <a:t>what goals </a:t>
            </a:r>
            <a:r>
              <a:rPr lang="en-US" sz="1800" dirty="0"/>
              <a:t>will you be better situated to achieve?</a:t>
            </a:r>
          </a:p>
          <a:p>
            <a:endParaRPr lang="en-US" dirty="0"/>
          </a:p>
          <a:p>
            <a:r>
              <a:rPr lang="en-US" b="1" i="1" dirty="0"/>
              <a:t>Are you interested in having a learning partner?</a:t>
            </a:r>
          </a:p>
        </p:txBody>
      </p:sp>
    </p:spTree>
    <p:extLst>
      <p:ext uri="{BB962C8B-B14F-4D97-AF65-F5344CB8AC3E}">
        <p14:creationId xmlns:p14="http://schemas.microsoft.com/office/powerpoint/2010/main" val="310040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72618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Intuition 1</a:t>
            </a:r>
            <a:br>
              <a:rPr lang="en-US" b="1" dirty="0"/>
            </a:br>
            <a:r>
              <a:rPr lang="en-US" b="1" dirty="0"/>
              <a:t>In action</a:t>
            </a:r>
            <a:br>
              <a:rPr lang="en-US" b="1" dirty="0"/>
            </a:br>
            <a:r>
              <a:rPr lang="en-US" b="1" dirty="0"/>
              <a:t>Intuition 2</a:t>
            </a:r>
          </a:p>
        </p:txBody>
      </p:sp>
    </p:spTree>
    <p:extLst>
      <p:ext uri="{BB962C8B-B14F-4D97-AF65-F5344CB8AC3E}">
        <p14:creationId xmlns:p14="http://schemas.microsoft.com/office/powerpoint/2010/main" val="21680256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{9BF1A1B6-AC7E-4AFE-A03B-533E955BD68B}tf55661986_win32</Template>
  <TotalTime>408</TotalTime>
  <Words>1628</Words>
  <Application>Microsoft Office PowerPoint</Application>
  <PresentationFormat>Widescreen</PresentationFormat>
  <Paragraphs>916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Cambria Math</vt:lpstr>
      <vt:lpstr>JetBrains Mono</vt:lpstr>
      <vt:lpstr>Wingdings</vt:lpstr>
      <vt:lpstr>Custom</vt:lpstr>
      <vt:lpstr>Deep Learning Community of Practice  Kick off Meeting  Daniel Kick, coordinator</vt:lpstr>
      <vt:lpstr>jacobwashburn-usda.github.io/LabProtocols</vt:lpstr>
      <vt:lpstr>agenda</vt:lpstr>
      <vt:lpstr>Personal Introduction</vt:lpstr>
      <vt:lpstr>Personal Introduction</vt:lpstr>
      <vt:lpstr>Discussion Questions</vt:lpstr>
      <vt:lpstr>Discussion Questions</vt:lpstr>
      <vt:lpstr>Overview of Deep Learning</vt:lpstr>
      <vt:lpstr>Intuition 1 In action Intuition 2</vt:lpstr>
      <vt:lpstr>Intuition: Successive Transformation</vt:lpstr>
      <vt:lpstr>Intuition: Add together linear functions</vt:lpstr>
      <vt:lpstr>Intuition: Add together linear functions</vt:lpstr>
      <vt:lpstr>Intuition: Add together nonlinear functions</vt:lpstr>
      <vt:lpstr>Intuition 1 In action Intuition 2</vt:lpstr>
      <vt:lpstr>In Action</vt:lpstr>
      <vt:lpstr>In Action</vt:lpstr>
      <vt:lpstr>In Action</vt:lpstr>
      <vt:lpstr>In Action</vt:lpstr>
      <vt:lpstr>In Action</vt:lpstr>
      <vt:lpstr>In Action: Two Linear Functions</vt:lpstr>
      <vt:lpstr>In Action: Non-Linear Functions</vt:lpstr>
      <vt:lpstr>Intuition 1 In action Intuition 2</vt:lpstr>
      <vt:lpstr>Intuition: Network Capacity</vt:lpstr>
      <vt:lpstr>Linear: Okay Fit</vt:lpstr>
      <vt:lpstr>Nonlinear: Better Fit</vt:lpstr>
      <vt:lpstr>More Units: Better Fit</vt:lpstr>
      <vt:lpstr>More Units &amp; Layers: Better Fit (Sometimes)</vt:lpstr>
      <vt:lpstr>Material for Next week</vt:lpstr>
      <vt:lpstr>Journal Club Introduction</vt:lpstr>
      <vt:lpstr>Initial Plan:</vt:lpstr>
      <vt:lpstr>An Insufficient introduction to Python</vt:lpstr>
      <vt:lpstr>Getting  help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Meeting  Deep Learning Working Group</dc:title>
  <dc:creator>Kick, Daniel - REE-ARS</dc:creator>
  <cp:lastModifiedBy>Kick, Daniel - REE-ARS</cp:lastModifiedBy>
  <cp:revision>13</cp:revision>
  <dcterms:created xsi:type="dcterms:W3CDTF">2024-04-30T21:55:29Z</dcterms:created>
  <dcterms:modified xsi:type="dcterms:W3CDTF">2024-05-07T17:25:09Z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