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610" r:id="rId3"/>
    <p:sldId id="2617" r:id="rId4"/>
    <p:sldId id="2633" r:id="rId5"/>
    <p:sldId id="2630" r:id="rId6"/>
    <p:sldId id="2632" r:id="rId7"/>
    <p:sldId id="2629" r:id="rId8"/>
    <p:sldId id="2612" r:id="rId9"/>
    <p:sldId id="2615" r:id="rId10"/>
    <p:sldId id="2625" r:id="rId11"/>
    <p:sldId id="2624" r:id="rId12"/>
    <p:sldId id="2626" r:id="rId13"/>
    <p:sldId id="2628" r:id="rId14"/>
    <p:sldId id="2627" r:id="rId15"/>
    <p:sldId id="2611" r:id="rId16"/>
    <p:sldId id="2614" r:id="rId17"/>
    <p:sldId id="2616" r:id="rId18"/>
    <p:sldId id="26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6B3"/>
    <a:srgbClr val="FF1D8E"/>
    <a:srgbClr val="FF3A00"/>
    <a:srgbClr val="2079B4"/>
    <a:srgbClr val="FF3F00"/>
    <a:srgbClr val="FF9765"/>
    <a:srgbClr val="4D9CEB"/>
    <a:srgbClr val="FF6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4" autoAdjust="0"/>
    <p:restoredTop sz="94660"/>
  </p:normalViewPr>
  <p:slideViewPr>
    <p:cSldViewPr snapToGrid="0">
      <p:cViewPr>
        <p:scale>
          <a:sx n="66" d="100"/>
          <a:sy n="66" d="100"/>
        </p:scale>
        <p:origin x="486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C745-E711-42FA-9018-7A76285C6AB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347AE-B083-43B1-94F7-4C77B7A2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4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347AE-B083-43B1-94F7-4C77B7A20E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3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3041-AA31-C3B7-942B-595D96D6A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7CF23-A979-0C10-939A-5555576A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A74F3-E550-08DC-3980-AD39316C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EE9CA-E486-FE56-BC5D-DF07315B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2B254-1FFF-C4F8-1969-D7B27922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411C-3DD8-C958-55A6-D5261F69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BB239-8C9B-6D09-80C2-859B41D2E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5EBFC-2312-C685-DC00-7DCF11F3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4E055-43D3-D563-BFB1-FCA43AC7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F1EAF-49E8-6A3E-1734-E240FA00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F5BDD-B92C-C4D9-A89F-18D2C276F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95BBA-FB89-3B6A-3322-2AEE6CE7F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4115-6C90-A913-4681-B3AC904A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F323-DD1A-83AD-E1BD-44146460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15930-EEFA-D777-BBAB-EE0A9C57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48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ED9C-A8D9-FE34-7986-28C37E7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F9C0A-AF8E-2C16-D62D-42286534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C2604-3F3D-E6A2-7509-163A8A8F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9AA87-644B-CEA0-B29A-A588E4F6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84BEB-2B7F-D954-9656-2CEDB1A0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352A-B8B0-1471-0839-A62085BD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89BF9-2316-32B8-17AF-B3AB314D7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172DA-19B9-1A48-BCE6-C3DED1C4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647BB-0AE9-EFE9-159D-299323C3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55C12-8644-8C32-551A-A5BFAA4F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7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8C0A-252F-2D38-F21E-4681A9A8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60A9-8269-34AF-BFF8-C2EC74322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E585C-3977-9201-C829-551E25D21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58DB3-6241-5C81-0128-07223A36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EDFE9-F5DA-4F14-3EB1-BBB1F2C9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8A71F-4E56-DB7A-EA54-B31F30A6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1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B5DA-30DD-5188-BE30-06A023A0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26018-D5BE-A8EF-D3C3-3639A117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0DABE-13AF-6EDE-072B-DECF850E5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C74B9-E3DC-A9D2-7F67-B0FDBE492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AB71F-2C96-BDB5-13D5-A849C06FA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1F0B4-ECE9-4F0C-F21D-89C1171B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712BA-8AAB-4FEA-C4F9-8CD61CD7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2DE5A-B283-E9FF-63B5-0737E1C6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983E-51C4-5A1B-B7EA-39E7BAA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2066E-06F9-EBAF-516F-980D1080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E6E3-86CA-FCE0-F1A1-36F4B766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7B847-CEAA-6745-BE91-9EEBEA3E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B0C25-F27D-373C-DA4E-70476C90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96B52-D478-7C79-23D9-53F2975E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8F0BF-5208-B154-1B7E-081E393B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4D3B-4F44-7981-AB46-560C33EE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7742-05A1-7705-3B06-43421189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42087-8DC0-60E4-CC0A-6E97C994C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53E6E-8D93-B475-1E49-727AC8A9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85972-9669-FB25-AD7E-523812F1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9078B-4737-A6C7-691E-37AE44C3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5823-FA5F-01D4-A8FA-7A56991B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E750C-3795-8286-E39B-6B6C0912C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3F25B-71A6-4C0F-81DC-DD2DD69E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D79B8-55DA-28C7-1048-C5649296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F748-5012-07EC-8A54-43E1BEF9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B43B-7B76-B7C6-DA74-36891C6E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276A4-B2E7-81C4-AB51-1CE96557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1AE7B-B999-8A7A-C9FB-19807C24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ACBE-7817-B0C6-84ED-E80FAC370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FA1AE-19BC-4FF6-9119-352B40289B3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3EB9-3015-2B2C-5144-FB55BF5EF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C0A3F-A4F0-52F2-3946-4DAF2A90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0"/>
            <a:ext cx="12192000" cy="2286000"/>
          </a:xfrm>
        </p:spPr>
        <p:txBody>
          <a:bodyPr anchor="t"/>
          <a:lstStyle/>
          <a:p>
            <a:r>
              <a:rPr lang="en-US" b="1" i="1" dirty="0"/>
              <a:t>Deep Learning Community of Practice</a:t>
            </a: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Meeting 4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7748-29EB-F336-BD08-54D4AA0B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Internal Covariance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2C47-ED2D-4E61-FF4A-BD333C96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341"/>
            <a:ext cx="10515600" cy="1418621"/>
          </a:xfrm>
        </p:spPr>
        <p:txBody>
          <a:bodyPr/>
          <a:lstStyle/>
          <a:p>
            <a:r>
              <a:rPr lang="en-US" dirty="0"/>
              <a:t>With Batch Norm (</a:t>
            </a:r>
            <a:r>
              <a:rPr lang="en-US" i="1" dirty="0"/>
              <a:t>LR 0.5</a:t>
            </a:r>
            <a:r>
              <a:rPr lang="en-US" dirty="0"/>
              <a:t>) isn’t prohibitively large</a:t>
            </a:r>
          </a:p>
          <a:p>
            <a:r>
              <a:rPr lang="en-US" dirty="0"/>
              <a:t>But differences in layer weight distribution change over training is small in both case (</a:t>
            </a:r>
            <a:r>
              <a:rPr lang="en-US" b="1" i="1" dirty="0"/>
              <a:t>?!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5F94E-EAAE-D764-588D-88074255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0515599" cy="2932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456DB9-8EC2-A7DE-0EDE-5FE0FC7728C2}"/>
              </a:ext>
            </a:extLst>
          </p:cNvPr>
          <p:cNvSpPr/>
          <p:nvPr/>
        </p:nvSpPr>
        <p:spPr>
          <a:xfrm>
            <a:off x="4419600" y="1706135"/>
            <a:ext cx="3771900" cy="29805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2B7BE-D957-AFEF-CB56-8D2772CBA2C2}"/>
              </a:ext>
            </a:extLst>
          </p:cNvPr>
          <p:cNvSpPr/>
          <p:nvPr/>
        </p:nvSpPr>
        <p:spPr>
          <a:xfrm>
            <a:off x="8191501" y="1706135"/>
            <a:ext cx="3162298" cy="29805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B9462-2C05-EEFA-DFB1-E7CC16B040C3}"/>
              </a:ext>
            </a:extLst>
          </p:cNvPr>
          <p:cNvGrpSpPr/>
          <p:nvPr/>
        </p:nvGrpSpPr>
        <p:grpSpPr>
          <a:xfrm>
            <a:off x="4337049" y="2120901"/>
            <a:ext cx="1520188" cy="1854199"/>
            <a:chOff x="4337049" y="2120901"/>
            <a:chExt cx="1520188" cy="185419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F0BF4BE-2361-FA8A-D2A5-1E801198EEAF}"/>
                </a:ext>
              </a:extLst>
            </p:cNvPr>
            <p:cNvCxnSpPr>
              <a:cxnSpLocks/>
            </p:cNvCxnSpPr>
            <p:nvPr/>
          </p:nvCxnSpPr>
          <p:spPr>
            <a:xfrm>
              <a:off x="4337049" y="2120901"/>
              <a:ext cx="0" cy="185419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33E98B-B984-9221-5AB6-0F3F33CA12B1}"/>
                </a:ext>
              </a:extLst>
            </p:cNvPr>
            <p:cNvSpPr txBox="1"/>
            <p:nvPr/>
          </p:nvSpPr>
          <p:spPr>
            <a:xfrm>
              <a:off x="4419598" y="2693390"/>
              <a:ext cx="143763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Training with a large LR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7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CB69-1EEC-9334-A30B-5AE639CA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Induce Internal Covariance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0D64-D8F8-1216-2573-74FBAF3F9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E51005-341B-CBB3-D7B1-6E9466D0E9E4}"/>
              </a:ext>
            </a:extLst>
          </p:cNvPr>
          <p:cNvSpPr/>
          <p:nvPr/>
        </p:nvSpPr>
        <p:spPr>
          <a:xfrm>
            <a:off x="1729047" y="1825625"/>
            <a:ext cx="1045759" cy="630021"/>
          </a:xfrm>
          <a:prstGeom prst="rect">
            <a:avLst/>
          </a:prstGeom>
          <a:solidFill>
            <a:srgbClr val="FF9765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C2329-2BC1-0DE5-5C49-4B059081D57E}"/>
              </a:ext>
            </a:extLst>
          </p:cNvPr>
          <p:cNvSpPr/>
          <p:nvPr/>
        </p:nvSpPr>
        <p:spPr>
          <a:xfrm>
            <a:off x="5238663" y="1825625"/>
            <a:ext cx="1045759" cy="630021"/>
          </a:xfrm>
          <a:prstGeom prst="rect">
            <a:avLst/>
          </a:prstGeom>
          <a:solidFill>
            <a:srgbClr val="FF9765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Non-Linearity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F8F65-16DC-5207-8865-16F3B92A76EB}"/>
              </a:ext>
            </a:extLst>
          </p:cNvPr>
          <p:cNvSpPr/>
          <p:nvPr/>
        </p:nvSpPr>
        <p:spPr>
          <a:xfrm>
            <a:off x="3483855" y="5548332"/>
            <a:ext cx="1045759" cy="630021"/>
          </a:xfrm>
          <a:prstGeom prst="rect">
            <a:avLst/>
          </a:prstGeom>
          <a:solidFill>
            <a:srgbClr val="FF639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Non-unit Noise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ECC3E4-AEF5-CA70-680D-D88518DE2D69}"/>
              </a:ext>
            </a:extLst>
          </p:cNvPr>
          <p:cNvSpPr/>
          <p:nvPr/>
        </p:nvSpPr>
        <p:spPr>
          <a:xfrm>
            <a:off x="1729047" y="3066527"/>
            <a:ext cx="1045759" cy="630021"/>
          </a:xfrm>
          <a:prstGeom prst="rect">
            <a:avLst/>
          </a:prstGeom>
          <a:solidFill>
            <a:srgbClr val="4D9CEB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F8B36-2213-309B-293B-4385BE019AB9}"/>
              </a:ext>
            </a:extLst>
          </p:cNvPr>
          <p:cNvSpPr/>
          <p:nvPr/>
        </p:nvSpPr>
        <p:spPr>
          <a:xfrm>
            <a:off x="3483855" y="3066527"/>
            <a:ext cx="1045759" cy="630021"/>
          </a:xfrm>
          <a:prstGeom prst="rect">
            <a:avLst/>
          </a:prstGeom>
          <a:solidFill>
            <a:srgbClr val="4D9CEB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Batch Norm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58937-762F-FB2E-4CC5-3BB6F82FE69F}"/>
              </a:ext>
            </a:extLst>
          </p:cNvPr>
          <p:cNvSpPr/>
          <p:nvPr/>
        </p:nvSpPr>
        <p:spPr>
          <a:xfrm>
            <a:off x="5238663" y="3066527"/>
            <a:ext cx="1045759" cy="630021"/>
          </a:xfrm>
          <a:prstGeom prst="rect">
            <a:avLst/>
          </a:prstGeom>
          <a:solidFill>
            <a:srgbClr val="4D9CEB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Non-Linearity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25DE9-90D4-B1D9-841C-73228CC0349D}"/>
              </a:ext>
            </a:extLst>
          </p:cNvPr>
          <p:cNvSpPr/>
          <p:nvPr/>
        </p:nvSpPr>
        <p:spPr>
          <a:xfrm>
            <a:off x="1729047" y="4307429"/>
            <a:ext cx="1045759" cy="630021"/>
          </a:xfrm>
          <a:prstGeom prst="rect">
            <a:avLst/>
          </a:prstGeom>
          <a:solidFill>
            <a:srgbClr val="FF639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Layer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B56BD6-BB91-740E-9C64-DDBFFEA847B3}"/>
              </a:ext>
            </a:extLst>
          </p:cNvPr>
          <p:cNvSpPr/>
          <p:nvPr/>
        </p:nvSpPr>
        <p:spPr>
          <a:xfrm>
            <a:off x="3483855" y="4307429"/>
            <a:ext cx="1045759" cy="630021"/>
          </a:xfrm>
          <a:prstGeom prst="rect">
            <a:avLst/>
          </a:prstGeom>
          <a:solidFill>
            <a:srgbClr val="FF639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Batch Norm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989648-A493-83D4-1409-B1D073D8322A}"/>
              </a:ext>
            </a:extLst>
          </p:cNvPr>
          <p:cNvSpPr/>
          <p:nvPr/>
        </p:nvSpPr>
        <p:spPr>
          <a:xfrm>
            <a:off x="5238663" y="4307429"/>
            <a:ext cx="1045759" cy="630021"/>
          </a:xfrm>
          <a:prstGeom prst="rect">
            <a:avLst/>
          </a:prstGeom>
          <a:solidFill>
            <a:srgbClr val="FF639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Non-Linearity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223CF679-8978-812C-836F-647C09E7F6EF}"/>
              </a:ext>
            </a:extLst>
          </p:cNvPr>
          <p:cNvSpPr/>
          <p:nvPr/>
        </p:nvSpPr>
        <p:spPr>
          <a:xfrm>
            <a:off x="6806178" y="4307429"/>
            <a:ext cx="187293" cy="1869534"/>
          </a:xfrm>
          <a:prstGeom prst="rightBracket">
            <a:avLst>
              <a:gd name="adj" fmla="val 0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3F8705CC-6F2C-AE31-2F6B-A74FFB830E72}"/>
              </a:ext>
            </a:extLst>
          </p:cNvPr>
          <p:cNvSpPr/>
          <p:nvPr/>
        </p:nvSpPr>
        <p:spPr>
          <a:xfrm>
            <a:off x="6806178" y="1827014"/>
            <a:ext cx="187293" cy="628632"/>
          </a:xfrm>
          <a:prstGeom prst="rightBracket">
            <a:avLst>
              <a:gd name="adj" fmla="val 0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181CC451-D84E-DBB5-122D-3C2B78D8F08A}"/>
              </a:ext>
            </a:extLst>
          </p:cNvPr>
          <p:cNvSpPr/>
          <p:nvPr/>
        </p:nvSpPr>
        <p:spPr>
          <a:xfrm>
            <a:off x="6806178" y="3061606"/>
            <a:ext cx="187293" cy="628632"/>
          </a:xfrm>
          <a:prstGeom prst="rightBracket">
            <a:avLst>
              <a:gd name="adj" fmla="val 0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AA43B-7657-D50D-792F-497ECC2F924B}"/>
              </a:ext>
            </a:extLst>
          </p:cNvPr>
          <p:cNvSpPr txBox="1"/>
          <p:nvPr/>
        </p:nvSpPr>
        <p:spPr>
          <a:xfrm>
            <a:off x="7151945" y="1955969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Ref. ICS (Presumed)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5368BF-62AD-5C68-15EC-424C46AE0F5B}"/>
              </a:ext>
            </a:extLst>
          </p:cNvPr>
          <p:cNvSpPr txBox="1"/>
          <p:nvPr/>
        </p:nvSpPr>
        <p:spPr>
          <a:xfrm>
            <a:off x="7151945" y="3191256"/>
            <a:ext cx="218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ICS (Presumed)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BD34DB-FBCB-B5EE-1349-652CD3D89809}"/>
              </a:ext>
            </a:extLst>
          </p:cNvPr>
          <p:cNvSpPr txBox="1"/>
          <p:nvPr/>
        </p:nvSpPr>
        <p:spPr>
          <a:xfrm>
            <a:off x="7151945" y="5057530"/>
            <a:ext cx="18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ICS (Known)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7034C256-D9DE-0CCC-78BC-9965ACDE3C05}"/>
              </a:ext>
            </a:extLst>
          </p:cNvPr>
          <p:cNvCxnSpPr>
            <a:stCxn id="7" idx="3"/>
            <a:endCxn id="14" idx="1"/>
          </p:cNvCxnSpPr>
          <p:nvPr/>
        </p:nvCxnSpPr>
        <p:spPr>
          <a:xfrm flipV="1">
            <a:off x="4529614" y="4622440"/>
            <a:ext cx="709049" cy="124090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6FF73-61C9-C256-A137-652BF215426C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2774806" y="4622440"/>
            <a:ext cx="7090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17EFA2-86AA-F210-E98D-A45377BF593D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774806" y="3381538"/>
            <a:ext cx="7090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722355-B5A6-4CCF-0673-D6D6819BB069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774806" y="2140636"/>
            <a:ext cx="24638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6C8684-5B1B-C340-D8F3-D482D1BDA592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529614" y="3381538"/>
            <a:ext cx="7090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DA5DCF-67A0-904F-4F10-D70D6A8332F2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4529614" y="4622440"/>
            <a:ext cx="7090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7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7B8C-5704-94DA-58DC-260AE32E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Internal Covariance Shift - Still Trains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A637-30C8-AEDC-232F-E4F70D47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4"/>
          </a:xfrm>
        </p:spPr>
        <p:txBody>
          <a:bodyPr/>
          <a:lstStyle/>
          <a:p>
            <a:r>
              <a:rPr lang="en-US" i="1" dirty="0"/>
              <a:t>Despite</a:t>
            </a:r>
            <a:r>
              <a:rPr lang="en-US" dirty="0"/>
              <a:t> High ICS, Batch Norm Trains faster than Standard</a:t>
            </a:r>
          </a:p>
          <a:p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046E9BE-B8A0-EF10-2206-9967444B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251960" cy="24529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557DEBC-39B6-46AF-4F48-59050154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18" y="1571625"/>
            <a:ext cx="5707282" cy="287912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A612276-F57C-CB0E-FE6F-E9BEAEDB64A2}"/>
              </a:ext>
            </a:extLst>
          </p:cNvPr>
          <p:cNvSpPr/>
          <p:nvPr/>
        </p:nvSpPr>
        <p:spPr>
          <a:xfrm>
            <a:off x="5562600" y="1690687"/>
            <a:ext cx="3014980" cy="27600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F3FFACB-FA2C-C597-3C9F-DB9506565768}"/>
              </a:ext>
            </a:extLst>
          </p:cNvPr>
          <p:cNvSpPr/>
          <p:nvPr/>
        </p:nvSpPr>
        <p:spPr>
          <a:xfrm>
            <a:off x="8577579" y="1457961"/>
            <a:ext cx="2937559" cy="29927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416F76A3-25C8-7AB5-20F3-17AAE684B7BD}"/>
              </a:ext>
            </a:extLst>
          </p:cNvPr>
          <p:cNvSpPr/>
          <p:nvPr/>
        </p:nvSpPr>
        <p:spPr>
          <a:xfrm>
            <a:off x="11114146" y="3498850"/>
            <a:ext cx="99954" cy="779699"/>
          </a:xfrm>
          <a:prstGeom prst="rightBracket">
            <a:avLst>
              <a:gd name="adj" fmla="val 0"/>
            </a:avLst>
          </a:prstGeom>
          <a:ln w="28575">
            <a:solidFill>
              <a:srgbClr val="FF1D8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AB08-CE1A-8153-EF51-A78C8729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Internal Covariance Shift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67E1B-83BD-D35F-D5C2-6242E798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294613"/>
            <a:ext cx="8001000" cy="3413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F4F7B1-1E39-E658-7589-CB990577180D}"/>
              </a:ext>
            </a:extLst>
          </p:cNvPr>
          <p:cNvSpPr txBox="1"/>
          <p:nvPr/>
        </p:nvSpPr>
        <p:spPr>
          <a:xfrm>
            <a:off x="2624917" y="387141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Model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09D88-D8B9-A7EE-FBB5-3976600013B2}"/>
              </a:ext>
            </a:extLst>
          </p:cNvPr>
          <p:cNvSpPr txBox="1"/>
          <p:nvPr/>
        </p:nvSpPr>
        <p:spPr>
          <a:xfrm>
            <a:off x="2624917" y="2071252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Model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17DB9-5A71-6693-D4FB-D9818C154CFE}"/>
              </a:ext>
            </a:extLst>
          </p:cNvPr>
          <p:cNvSpPr txBox="1"/>
          <p:nvPr/>
        </p:nvSpPr>
        <p:spPr>
          <a:xfrm>
            <a:off x="2566658" y="3261793"/>
            <a:ext cx="1111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Higher</a:t>
            </a:r>
          </a:p>
          <a:p>
            <a:pPr algn="ctr"/>
            <a:r>
              <a:rPr lang="en-US" dirty="0"/>
              <a:t>Accuracy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E2146-8FBB-43C2-A0D4-BC03825D0E24}"/>
              </a:ext>
            </a:extLst>
          </p:cNvPr>
          <p:cNvSpPr txBox="1"/>
          <p:nvPr/>
        </p:nvSpPr>
        <p:spPr>
          <a:xfrm>
            <a:off x="2684057" y="5394918"/>
            <a:ext cx="87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Lower Loss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CB57B-BDA2-034F-D1C0-1C32DAE611E1}"/>
              </a:ext>
            </a:extLst>
          </p:cNvPr>
          <p:cNvSpPr txBox="1"/>
          <p:nvPr/>
        </p:nvSpPr>
        <p:spPr>
          <a:xfrm>
            <a:off x="10476817" y="2800128"/>
            <a:ext cx="87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4DE73-9922-F3D3-533C-0424987C5F0F}"/>
              </a:ext>
            </a:extLst>
          </p:cNvPr>
          <p:cNvSpPr txBox="1"/>
          <p:nvPr/>
        </p:nvSpPr>
        <p:spPr>
          <a:xfrm>
            <a:off x="10476817" y="2433699"/>
            <a:ext cx="87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&gt;= 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ECBCD-DBBA-DA8A-154B-9D8BBDAD1892}"/>
              </a:ext>
            </a:extLst>
          </p:cNvPr>
          <p:cNvSpPr txBox="1"/>
          <p:nvPr/>
        </p:nvSpPr>
        <p:spPr>
          <a:xfrm>
            <a:off x="10476817" y="4576528"/>
            <a:ext cx="87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&gt;= ICS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AC3571-3F61-C7EB-059B-6A6FA63D0D75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122548" y="2611272"/>
            <a:ext cx="0" cy="650521"/>
          </a:xfrm>
          <a:prstGeom prst="straightConnector1">
            <a:avLst/>
          </a:prstGeom>
          <a:ln>
            <a:solidFill>
              <a:srgbClr val="1C76B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8DE8C2-E61B-5945-3F3D-FB766B07ECC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122549" y="5017827"/>
            <a:ext cx="0" cy="377091"/>
          </a:xfrm>
          <a:prstGeom prst="straightConnector1">
            <a:avLst/>
          </a:prstGeom>
          <a:ln>
            <a:solidFill>
              <a:srgbClr val="1C76B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3EAB39-EADC-1499-0FDC-292809E3F3B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0096500" y="4761194"/>
            <a:ext cx="380317" cy="406758"/>
          </a:xfrm>
          <a:prstGeom prst="straightConnector1">
            <a:avLst/>
          </a:prstGeom>
          <a:ln>
            <a:solidFill>
              <a:srgbClr val="1C76B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75820DE-B577-9E8A-CADA-D557BA50A516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0062949" y="4391862"/>
            <a:ext cx="413868" cy="369332"/>
          </a:xfrm>
          <a:prstGeom prst="straightConnector1">
            <a:avLst/>
          </a:prstGeom>
          <a:ln>
            <a:solidFill>
              <a:srgbClr val="1C76B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F5350B-A104-A56D-5D5F-6C651DA19886}"/>
              </a:ext>
            </a:extLst>
          </p:cNvPr>
          <p:cNvCxnSpPr>
            <a:cxnSpLocks/>
          </p:cNvCxnSpPr>
          <p:nvPr/>
        </p:nvCxnSpPr>
        <p:spPr>
          <a:xfrm flipH="1">
            <a:off x="10096500" y="2942430"/>
            <a:ext cx="380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8D46D4B-075D-792B-8C06-30D917CB53A9}"/>
              </a:ext>
            </a:extLst>
          </p:cNvPr>
          <p:cNvCxnSpPr>
            <a:cxnSpLocks/>
          </p:cNvCxnSpPr>
          <p:nvPr/>
        </p:nvCxnSpPr>
        <p:spPr>
          <a:xfrm flipH="1">
            <a:off x="10096500" y="3040855"/>
            <a:ext cx="380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6A636B5-3695-D7DA-7C5D-250536DD758C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0096500" y="2618365"/>
            <a:ext cx="380317" cy="71706"/>
          </a:xfrm>
          <a:prstGeom prst="straightConnector1">
            <a:avLst/>
          </a:prstGeom>
          <a:ln>
            <a:solidFill>
              <a:srgbClr val="1C76B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02BB321-8826-267D-EB29-64108EEAC3D6}"/>
              </a:ext>
            </a:extLst>
          </p:cNvPr>
          <p:cNvSpPr txBox="1"/>
          <p:nvPr/>
        </p:nvSpPr>
        <p:spPr>
          <a:xfrm>
            <a:off x="10476817" y="3266922"/>
            <a:ext cx="87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&gt;= ICS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1A9B67E-3265-C816-EE4C-1EB534253FD1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10096500" y="3338628"/>
            <a:ext cx="380317" cy="112960"/>
          </a:xfrm>
          <a:prstGeom prst="straightConnector1">
            <a:avLst/>
          </a:prstGeom>
          <a:ln>
            <a:solidFill>
              <a:srgbClr val="1C76B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E6339D3-4E3E-D654-9D46-1647AE5B5BBE}"/>
              </a:ext>
            </a:extLst>
          </p:cNvPr>
          <p:cNvSpPr/>
          <p:nvPr/>
        </p:nvSpPr>
        <p:spPr>
          <a:xfrm>
            <a:off x="1995985" y="2407895"/>
            <a:ext cx="2771633" cy="12283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DFCB417-23B5-DEF8-D717-728629A424BF}"/>
              </a:ext>
            </a:extLst>
          </p:cNvPr>
          <p:cNvSpPr/>
          <p:nvPr/>
        </p:nvSpPr>
        <p:spPr>
          <a:xfrm>
            <a:off x="4827137" y="2192741"/>
            <a:ext cx="5235812" cy="7496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EECE0F-F469-F549-D4CE-56AAC91CD831}"/>
              </a:ext>
            </a:extLst>
          </p:cNvPr>
          <p:cNvSpPr/>
          <p:nvPr/>
        </p:nvSpPr>
        <p:spPr>
          <a:xfrm>
            <a:off x="4827137" y="2932922"/>
            <a:ext cx="5235812" cy="107858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408AD12-B228-AA07-A707-0BA7FBA2C0FC}"/>
              </a:ext>
            </a:extLst>
          </p:cNvPr>
          <p:cNvSpPr/>
          <p:nvPr/>
        </p:nvSpPr>
        <p:spPr>
          <a:xfrm>
            <a:off x="1995985" y="4250396"/>
            <a:ext cx="2771633" cy="12283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0AC67C-6FD2-E292-50C8-A779EF6C4FBF}"/>
              </a:ext>
            </a:extLst>
          </p:cNvPr>
          <p:cNvSpPr/>
          <p:nvPr/>
        </p:nvSpPr>
        <p:spPr>
          <a:xfrm>
            <a:off x="4827137" y="4035242"/>
            <a:ext cx="5235812" cy="7496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6C8FBB2-9AF9-8C3F-3FBA-39FB77C5C002}"/>
              </a:ext>
            </a:extLst>
          </p:cNvPr>
          <p:cNvSpPr/>
          <p:nvPr/>
        </p:nvSpPr>
        <p:spPr>
          <a:xfrm>
            <a:off x="4827137" y="4775423"/>
            <a:ext cx="5235812" cy="10840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57" grpId="0"/>
      <p:bldP spid="62" grpId="0" animBg="1"/>
      <p:bldP spid="63" grpId="0" animBg="1"/>
      <p:bldP spid="64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7DB8-9D87-A313-486A-E38CB564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i="1" dirty="0"/>
              <a:t>Why </a:t>
            </a:r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46B6-1859-CA8C-D7A7-BE079399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1113"/>
            <a:ext cx="10515600" cy="1235849"/>
          </a:xfrm>
        </p:spPr>
        <p:txBody>
          <a:bodyPr/>
          <a:lstStyle/>
          <a:p>
            <a:r>
              <a:rPr lang="en-US" dirty="0"/>
              <a:t>Batch Norm reduces the range of losses (“smoothness”)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DFC4E-F0EC-2AE3-4421-FFC5F69F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5951"/>
            <a:ext cx="10515600" cy="28955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A605E-DFC0-92EA-207E-30AD97DE1574}"/>
              </a:ext>
            </a:extLst>
          </p:cNvPr>
          <p:cNvSpPr/>
          <p:nvPr/>
        </p:nvSpPr>
        <p:spPr>
          <a:xfrm>
            <a:off x="7911152" y="1825625"/>
            <a:ext cx="3442648" cy="29805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DCBB13-209B-7D0D-DA5E-F6B4A18CE82E}"/>
              </a:ext>
            </a:extLst>
          </p:cNvPr>
          <p:cNvSpPr/>
          <p:nvPr/>
        </p:nvSpPr>
        <p:spPr>
          <a:xfrm>
            <a:off x="4468504" y="1825625"/>
            <a:ext cx="3442648" cy="29805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95A0CD-3208-979C-139E-6BA64C9A156E}"/>
              </a:ext>
            </a:extLst>
          </p:cNvPr>
          <p:cNvGrpSpPr/>
          <p:nvPr/>
        </p:nvGrpSpPr>
        <p:grpSpPr>
          <a:xfrm>
            <a:off x="4127500" y="1348947"/>
            <a:ext cx="8064499" cy="3592165"/>
            <a:chOff x="4127500" y="1348947"/>
            <a:chExt cx="8064499" cy="35921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AA37CB-72E2-971B-246A-7CF9A25CAE89}"/>
                </a:ext>
              </a:extLst>
            </p:cNvPr>
            <p:cNvSpPr/>
            <p:nvPr/>
          </p:nvSpPr>
          <p:spPr>
            <a:xfrm>
              <a:off x="4127500" y="1348947"/>
              <a:ext cx="8064499" cy="3592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3769AF-0635-4146-3770-F65A025EE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7969" b="14055"/>
            <a:stretch/>
          </p:blipFill>
          <p:spPr>
            <a:xfrm>
              <a:off x="4280849" y="2370951"/>
              <a:ext cx="7715250" cy="1490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51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Aside on </a:t>
            </a:r>
            <a:r>
              <a:rPr lang="en-US" dirty="0" err="1"/>
              <a:t>ResNets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More to Explore</a:t>
            </a:r>
          </a:p>
        </p:txBody>
      </p:sp>
    </p:spTree>
    <p:extLst>
      <p:ext uri="{BB962C8B-B14F-4D97-AF65-F5344CB8AC3E}">
        <p14:creationId xmlns:p14="http://schemas.microsoft.com/office/powerpoint/2010/main" val="132025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8113-A1AF-536C-B8EE-980BD967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Deep Networks </a:t>
            </a:r>
            <a:r>
              <a:rPr lang="en-US" i="1" dirty="0"/>
              <a:t>should</a:t>
            </a:r>
            <a:r>
              <a:rPr lang="en-US" dirty="0"/>
              <a:t> outperform shallow 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8ABC-E83B-08B6-7720-3BB7364F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1982" cy="4351338"/>
          </a:xfrm>
        </p:spPr>
        <p:txBody>
          <a:bodyPr/>
          <a:lstStyle/>
          <a:p>
            <a:r>
              <a:rPr lang="en-US" dirty="0"/>
              <a:t>With (</a:t>
            </a:r>
            <a:r>
              <a:rPr lang="en-US" i="1" dirty="0"/>
              <a:t>weight 1, bias 0</a:t>
            </a:r>
            <a:r>
              <a:rPr lang="en-US" dirty="0"/>
              <a:t>) no change will occur (identity layer)</a:t>
            </a:r>
          </a:p>
          <a:p>
            <a:r>
              <a:rPr lang="en-US" dirty="0"/>
              <a:t>Every </a:t>
            </a:r>
            <a:r>
              <a:rPr lang="en-US" i="1" dirty="0"/>
              <a:t>n</a:t>
            </a:r>
            <a:r>
              <a:rPr lang="en-US" dirty="0"/>
              <a:t> layer network can be represented as a larger network with arbitrarily many identity layers </a:t>
            </a:r>
          </a:p>
          <a:p>
            <a:r>
              <a:rPr lang="en-US" dirty="0"/>
              <a:t>Therefore, a network with </a:t>
            </a:r>
            <a:r>
              <a:rPr lang="en-US" i="1" dirty="0"/>
              <a:t>n+1 </a:t>
            </a:r>
            <a:r>
              <a:rPr lang="en-US" dirty="0"/>
              <a:t>layers should perform at least as well as a network with </a:t>
            </a:r>
            <a:r>
              <a:rPr lang="en-US" i="1" dirty="0"/>
              <a:t>n</a:t>
            </a:r>
            <a:r>
              <a:rPr lang="en-US" dirty="0"/>
              <a:t> layers.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03545-D0BA-91E5-1661-BA96353A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585" y="3885248"/>
            <a:ext cx="2104256" cy="2607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FDF6B0-3BA8-EA96-C3E9-91E80D5A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690688"/>
            <a:ext cx="5753100" cy="2038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4DD2B8-7004-6F90-58AB-F3EF60E6AFDE}"/>
              </a:ext>
            </a:extLst>
          </p:cNvPr>
          <p:cNvSpPr txBox="1"/>
          <p:nvPr/>
        </p:nvSpPr>
        <p:spPr>
          <a:xfrm>
            <a:off x="838200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https://arxiv.org/pdf/1512.03385v1</a:t>
            </a:r>
          </a:p>
        </p:txBody>
      </p:sp>
    </p:spTree>
    <p:extLst>
      <p:ext uri="{BB962C8B-B14F-4D97-AF65-F5344CB8AC3E}">
        <p14:creationId xmlns:p14="http://schemas.microsoft.com/office/powerpoint/2010/main" val="40390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8113-A1AF-536C-B8EE-980BD967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Deep Networks </a:t>
            </a:r>
            <a:r>
              <a:rPr lang="en-US" i="1" dirty="0"/>
              <a:t>should</a:t>
            </a:r>
            <a:r>
              <a:rPr lang="en-US" dirty="0"/>
              <a:t> outperform shallow 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8ABC-E83B-08B6-7720-3BB7364F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1982" cy="4351338"/>
          </a:xfrm>
        </p:spPr>
        <p:txBody>
          <a:bodyPr/>
          <a:lstStyle/>
          <a:p>
            <a:r>
              <a:rPr lang="en-US" dirty="0"/>
              <a:t>Adding “shortcut” residual connections improves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DD2B8-7004-6F90-58AB-F3EF60E6AFDE}"/>
              </a:ext>
            </a:extLst>
          </p:cNvPr>
          <p:cNvSpPr txBox="1"/>
          <p:nvPr/>
        </p:nvSpPr>
        <p:spPr>
          <a:xfrm>
            <a:off x="838200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https://arxiv.org/pdf/1512.03385v1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79E2E-9E29-D3C6-82A6-1FE25974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9" y="3340656"/>
            <a:ext cx="3867150" cy="2466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9F1013-2351-CB32-7988-8AE10331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964" y="1620169"/>
            <a:ext cx="6664036" cy="2123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D7E64C-57EA-4E9B-4614-2135354ABF5A}"/>
              </a:ext>
            </a:extLst>
          </p:cNvPr>
          <p:cNvSpPr txBox="1"/>
          <p:nvPr/>
        </p:nvSpPr>
        <p:spPr>
          <a:xfrm>
            <a:off x="8615450" y="6488668"/>
            <a:ext cx="3576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https://arxiv.org/abs/1712.09913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DFE9B5-77DF-26FF-318E-FC550FCE7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087" y="4163993"/>
            <a:ext cx="3747913" cy="19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32D5-BA32-91DB-09C0-7EB34BDC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to Explore:</a:t>
            </a:r>
            <a:br>
              <a:rPr lang="en-US" dirty="0"/>
            </a:br>
            <a:r>
              <a:rPr lang="en-US" dirty="0"/>
              <a:t>Initialization for </a:t>
            </a:r>
            <a:r>
              <a:rPr lang="en-US" dirty="0" err="1"/>
              <a:t>Resnets</a:t>
            </a:r>
            <a:r>
              <a:rPr lang="en-US" dirty="0"/>
              <a:t> and Transformers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57FF-2EF3-A781-64E7-2CBB70A7A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EB848-0F75-F24D-A322-8B9DCDBAEF2E}"/>
              </a:ext>
            </a:extLst>
          </p:cNvPr>
          <p:cNvSpPr txBox="1"/>
          <p:nvPr/>
        </p:nvSpPr>
        <p:spPr>
          <a:xfrm>
            <a:off x="0" y="6606592"/>
            <a:ext cx="39073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http://proceedings.mlr.press/v119/huang20f/huang20f.pdf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31E48-B7C1-F78B-EDDE-836A06AB656E}"/>
              </a:ext>
            </a:extLst>
          </p:cNvPr>
          <p:cNvSpPr txBox="1"/>
          <p:nvPr/>
        </p:nvSpPr>
        <p:spPr>
          <a:xfrm>
            <a:off x="0" y="6308761"/>
            <a:ext cx="27983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https://arxiv.org/pdf/1901.09321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CE57C-6B6C-5016-D00D-FC8D203E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168" y="1939925"/>
            <a:ext cx="2468833" cy="305941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D0E31-956A-1579-2522-1383A12B8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218" y="3197142"/>
            <a:ext cx="2468832" cy="319463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D6A1C2-F629-BAAC-9CC2-77EC7CE1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11646"/>
            <a:ext cx="7737923" cy="19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5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Initialization </a:t>
            </a:r>
          </a:p>
        </p:txBody>
      </p:sp>
    </p:spTree>
    <p:extLst>
      <p:ext uri="{BB962C8B-B14F-4D97-AF65-F5344CB8AC3E}">
        <p14:creationId xmlns:p14="http://schemas.microsoft.com/office/powerpoint/2010/main" val="379675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F53E-ECFD-155D-92C0-A2DAA433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Connection to traditional statistics:</a:t>
            </a:r>
            <a:br>
              <a:rPr lang="en-US" dirty="0"/>
            </a:br>
            <a:r>
              <a:rPr lang="en-US" dirty="0"/>
              <a:t>Testing Assumptions and Transforming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02AC-799E-09BF-2A84-033DDF8FB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913CF-0663-310D-F226-93FD73C6E7EB}"/>
              </a:ext>
            </a:extLst>
          </p:cNvPr>
          <p:cNvSpPr txBox="1"/>
          <p:nvPr/>
        </p:nvSpPr>
        <p:spPr>
          <a:xfrm>
            <a:off x="838200" y="6596390"/>
            <a:ext cx="53869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See also: </a:t>
            </a:r>
            <a:r>
              <a:rPr lang="en-US" sz="1100" b="1" dirty="0"/>
              <a:t>Statistical Rethinking 4.1 Why normal distributions  are normal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2D467-DA0B-011F-C320-DF7531CA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195" y="1825624"/>
            <a:ext cx="4081606" cy="4351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A1A084-96DF-75AE-2BE2-880341E99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25623"/>
            <a:ext cx="5160890" cy="43513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DB9753-BE86-8121-17FA-259FE0F7289F}"/>
              </a:ext>
            </a:extLst>
          </p:cNvPr>
          <p:cNvSpPr/>
          <p:nvPr/>
        </p:nvSpPr>
        <p:spPr>
          <a:xfrm>
            <a:off x="838199" y="3368040"/>
            <a:ext cx="5160890" cy="4521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42B340-876D-A97C-DB03-82D25680C425}"/>
              </a:ext>
            </a:extLst>
          </p:cNvPr>
          <p:cNvSpPr/>
          <p:nvPr/>
        </p:nvSpPr>
        <p:spPr>
          <a:xfrm>
            <a:off x="838199" y="4632960"/>
            <a:ext cx="5160890" cy="154400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B47945-8546-DCEF-93FC-EEF87C89AF19}"/>
              </a:ext>
            </a:extLst>
          </p:cNvPr>
          <p:cNvSpPr/>
          <p:nvPr/>
        </p:nvSpPr>
        <p:spPr>
          <a:xfrm>
            <a:off x="838199" y="3820160"/>
            <a:ext cx="5160890" cy="8127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3" y="2286000"/>
            <a:ext cx="12141854" cy="2286000"/>
          </a:xfrm>
        </p:spPr>
        <p:txBody>
          <a:bodyPr/>
          <a:lstStyle/>
          <a:p>
            <a:r>
              <a:rPr lang="en-US" dirty="0"/>
              <a:t>Setting Up the Next Section:</a:t>
            </a:r>
            <a:br>
              <a:rPr lang="en-US" dirty="0"/>
            </a:br>
            <a:r>
              <a:rPr lang="en-US" dirty="0"/>
              <a:t>Motivating </a:t>
            </a:r>
            <a:r>
              <a:rPr lang="en-US" dirty="0" err="1"/>
              <a:t>Puzzls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1C72-D0FC-A61E-29BD-2D70829A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Puzzle:</a:t>
            </a:r>
            <a:br>
              <a:rPr lang="en-US" dirty="0"/>
            </a:br>
            <a:r>
              <a:rPr lang="en-US" dirty="0"/>
              <a:t>Simple MLP fails to learn </a:t>
            </a:r>
            <a:r>
              <a:rPr lang="en-US" i="1" dirty="0"/>
              <a:t>inconsistently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4176-41AD-B6C9-1DB0-7109C425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09BEEC-B36F-26FC-1F46-AEF8577AA1B9}"/>
              </a:ext>
            </a:extLst>
          </p:cNvPr>
          <p:cNvSpPr/>
          <p:nvPr/>
        </p:nvSpPr>
        <p:spPr>
          <a:xfrm>
            <a:off x="838200" y="1826305"/>
            <a:ext cx="3087965" cy="6171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err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y_true</a:t>
            </a:r>
            <a:r>
              <a:rPr lang="en-US" sz="1100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 a1_input a2_input</a:t>
            </a:r>
          </a:p>
          <a:p>
            <a:r>
              <a:rPr lang="en-US" sz="1100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 [1], [[0, … ], [0, … ]]</a:t>
            </a:r>
          </a:p>
          <a:p>
            <a:r>
              <a:rPr lang="en-US" sz="1100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 [0], [[1, … ], [1, … ]]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6DF47-5A82-5CC1-7E4A-FA342F707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3411559" cy="2747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2DFF1-BCA6-8BA7-EF1A-2BFD2DD2B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95" y="2599752"/>
            <a:ext cx="3348952" cy="1788606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45EFA6-1633-EC70-640E-4877DF22E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97" y="4388358"/>
            <a:ext cx="3348952" cy="1788606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83E52-4A61-8871-0E89-249025AA7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849" y="2599752"/>
            <a:ext cx="3348952" cy="1788606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234332-C3D1-FE78-67C6-DBA6E3433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849" y="4388358"/>
            <a:ext cx="3348952" cy="1788606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02562A-1883-8374-73BF-6C00C00E0A4C}"/>
              </a:ext>
            </a:extLst>
          </p:cNvPr>
          <p:cNvSpPr/>
          <p:nvPr/>
        </p:nvSpPr>
        <p:spPr>
          <a:xfrm>
            <a:off x="6980334" y="1842685"/>
            <a:ext cx="2049025" cy="34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No 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31C2A-5720-B085-84E6-A743ABDF79CD}"/>
              </a:ext>
            </a:extLst>
          </p:cNvPr>
          <p:cNvSpPr/>
          <p:nvPr/>
        </p:nvSpPr>
        <p:spPr>
          <a:xfrm>
            <a:off x="6980333" y="2188248"/>
            <a:ext cx="2049025" cy="4263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2000 obs., batch 20</a:t>
            </a:r>
          </a:p>
        </p:txBody>
      </p:sp>
    </p:spTree>
    <p:extLst>
      <p:ext uri="{BB962C8B-B14F-4D97-AF65-F5344CB8AC3E}">
        <p14:creationId xmlns:p14="http://schemas.microsoft.com/office/powerpoint/2010/main" val="32008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3" y="2286000"/>
            <a:ext cx="12141854" cy="2286000"/>
          </a:xfrm>
        </p:spPr>
        <p:txBody>
          <a:bodyPr/>
          <a:lstStyle/>
          <a:p>
            <a:r>
              <a:rPr lang="en-US" dirty="0"/>
              <a:t>For Next Session:</a:t>
            </a:r>
            <a:br>
              <a:rPr lang="en-US" dirty="0"/>
            </a:br>
            <a:r>
              <a:rPr lang="en-US" dirty="0"/>
              <a:t>Option 1: Revisiting Backprop. and </a:t>
            </a:r>
            <a:r>
              <a:rPr lang="en-US" dirty="0" err="1"/>
              <a:t>Wavenet</a:t>
            </a:r>
            <a:br>
              <a:rPr lang="en-US" dirty="0"/>
            </a:br>
            <a:r>
              <a:rPr lang="en-US" dirty="0"/>
              <a:t>Option 2: Only </a:t>
            </a:r>
            <a:r>
              <a:rPr lang="en-US" dirty="0" err="1"/>
              <a:t>Wavenet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2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90A2-1B44-4017-460E-2B07E55F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Revisiting Backpropagation</a:t>
            </a:r>
            <a:br>
              <a:rPr lang="en-US" dirty="0"/>
            </a:br>
            <a:r>
              <a:rPr lang="en-US" dirty="0"/>
              <a:t>Low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05B3A-D694-83CD-E45E-F63D823DF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5732F299-7A77-D94C-0EA4-3EAFBED1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214" y="1551498"/>
            <a:ext cx="4055571" cy="4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does Batch Norm work?</a:t>
            </a:r>
          </a:p>
        </p:txBody>
      </p:sp>
    </p:spTree>
    <p:extLst>
      <p:ext uri="{BB962C8B-B14F-4D97-AF65-F5344CB8AC3E}">
        <p14:creationId xmlns:p14="http://schemas.microsoft.com/office/powerpoint/2010/main" val="222707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8113-A1AF-536C-B8EE-980BD967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Batch Norm work?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B7C51-4C0F-8F4B-4EBD-F99AC7DD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87" y="1825625"/>
            <a:ext cx="3362738" cy="435133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A4B67-0278-638C-148C-0C81FE8E9251}"/>
              </a:ext>
            </a:extLst>
          </p:cNvPr>
          <p:cNvSpPr txBox="1"/>
          <p:nvPr/>
        </p:nvSpPr>
        <p:spPr>
          <a:xfrm>
            <a:off x="7007087" y="6596390"/>
            <a:ext cx="3362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https://arxiv.org/abs/1805.11604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16907-6CED-DFE3-0111-B85DF65CFE20}"/>
              </a:ext>
            </a:extLst>
          </p:cNvPr>
          <p:cNvSpPr txBox="1"/>
          <p:nvPr/>
        </p:nvSpPr>
        <p:spPr>
          <a:xfrm>
            <a:off x="1822174" y="6596390"/>
            <a:ext cx="3362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https://arxiv.org/abs/1502.03167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9361F7-07C1-1075-D7F8-94358AC0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74" y="1825625"/>
            <a:ext cx="3362738" cy="435133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F47B03-B7EB-74F2-9971-8044DBD80689}"/>
              </a:ext>
            </a:extLst>
          </p:cNvPr>
          <p:cNvSpPr/>
          <p:nvPr/>
        </p:nvSpPr>
        <p:spPr>
          <a:xfrm>
            <a:off x="2781231" y="2289175"/>
            <a:ext cx="1444625" cy="1301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6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429</Words>
  <Application>Microsoft Office PowerPoint</Application>
  <PresentationFormat>Widescreen</PresentationFormat>
  <Paragraphs>67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JetBrains Mono</vt:lpstr>
      <vt:lpstr>Office Theme</vt:lpstr>
      <vt:lpstr>Deep Learning Community of Practice  Meeting 4  </vt:lpstr>
      <vt:lpstr>Initialization </vt:lpstr>
      <vt:lpstr>Connection to traditional statistics: Testing Assumptions and Transforming Y</vt:lpstr>
      <vt:lpstr>Setting Up the Next Section: Motivating Puzzls</vt:lpstr>
      <vt:lpstr>Motivating Puzzle: Simple MLP fails to learn inconsistently</vt:lpstr>
      <vt:lpstr>For Next Session: Option 1: Revisiting Backprop. and Wavenet Option 2: Only Wavenet</vt:lpstr>
      <vt:lpstr>Option 1: Revisiting Backpropagation Low Level</vt:lpstr>
      <vt:lpstr>Why does Batch Norm work?</vt:lpstr>
      <vt:lpstr>Why does Batch Norm work?</vt:lpstr>
      <vt:lpstr>Visualizing Internal Covariance Shift</vt:lpstr>
      <vt:lpstr>Experiment: Induce Internal Covariance Shift</vt:lpstr>
      <vt:lpstr>High Internal Covariance Shift - Still Trains</vt:lpstr>
      <vt:lpstr>Quantifying Internal Covariance Shift</vt:lpstr>
      <vt:lpstr>So Why does it work?</vt:lpstr>
      <vt:lpstr>Aside on ResNets and  More to Explore</vt:lpstr>
      <vt:lpstr>Context: Deep Networks should outperform shallow ones</vt:lpstr>
      <vt:lpstr>Context: Deep Networks should outperform shallow ones</vt:lpstr>
      <vt:lpstr>More to Explore: Initialization for Resnets and Transformers with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Community of Practice  Meeting 3  </dc:title>
  <dc:creator>Kick, Daniel - REE-ARS</dc:creator>
  <cp:lastModifiedBy>Kick, Daniel - REE-ARS</cp:lastModifiedBy>
  <cp:revision>7</cp:revision>
  <dcterms:created xsi:type="dcterms:W3CDTF">2024-06-18T15:10:44Z</dcterms:created>
  <dcterms:modified xsi:type="dcterms:W3CDTF">2024-07-02T15:57:26Z</dcterms:modified>
</cp:coreProperties>
</file>