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6082"/>
    <a:srgbClr val="C1E5F5"/>
    <a:srgbClr val="E97132"/>
    <a:srgbClr val="E9E8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739" autoAdjust="0"/>
    <p:restoredTop sz="97419" autoAdjust="0"/>
  </p:normalViewPr>
  <p:slideViewPr>
    <p:cSldViewPr snapToGrid="0">
      <p:cViewPr>
        <p:scale>
          <a:sx n="25" d="100"/>
          <a:sy n="25" d="100"/>
        </p:scale>
        <p:origin x="1332" y="16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15B65-3F63-FFAB-9E9C-E05FA82C0D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994D74-C9A6-01A2-4638-9B292A5294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1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7E3B4-A475-E2C7-5B18-B8FC1855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5DB7-2EBA-41F4-A220-312576644D7E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DD021E-F547-F4EE-62AD-7BA587778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E97986-BB5C-4A93-BAEE-989872DB4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8EFCE-27D8-4121-BEB4-1FCA2E284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397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10B20-F34B-64DB-4944-E23E412D7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EDC943-4F5D-7A8F-AB77-8507CFAB11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932C9-052A-824A-E117-FF1C83ACA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5DB7-2EBA-41F4-A220-312576644D7E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BFE491-A339-5E7D-7B52-27F21F84D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8B460B-D566-7BDC-B70D-F3F80A429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8EFCE-27D8-4121-BEB4-1FCA2E284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483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C5259B-EC2B-1352-9E50-B2FAA137D4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E715C5-961E-C20F-8097-D282241F37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C4DFB3-6F8C-6768-73D1-512444E3B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5DB7-2EBA-41F4-A220-312576644D7E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BD72B4-86C9-006C-4CA6-F9B93023B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73050A-D87E-C8F8-88FC-9D2904C7F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8EFCE-27D8-4121-BEB4-1FCA2E284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825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28E9B-24B0-46D0-16E7-898598BC4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1B520-0651-DE12-D143-187AE9978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66849-4405-4872-BDFD-C28D7F055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5DB7-2EBA-41F4-A220-312576644D7E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3B12A-509B-340E-9DAC-E92568A32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BAD1-DF41-7E4B-1AB2-727166021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8EFCE-27D8-4121-BEB4-1FCA2E284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224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2095D-4628-6098-A10F-7F596B27E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9AC9A0-E983-352A-3F85-1FD485CEFA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11" indent="0">
              <a:buNone/>
              <a:defRPr sz="1801">
                <a:solidFill>
                  <a:schemeClr val="tx1">
                    <a:tint val="82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B17720-6F7A-2E71-7997-BAB8652BC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5DB7-2EBA-41F4-A220-312576644D7E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F4521B-4B94-B35A-71BE-AF368310B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035692-B9EE-61FF-F521-B0B25C470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8EFCE-27D8-4121-BEB4-1FCA2E284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219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C7964-77FD-9B33-FE15-4ABFD3570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87E4A-6AF2-EED7-7A51-5FC7E16185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DB9291-066D-B9E2-EF7D-EAA7A5EA44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14B8D8-FFDB-650C-736A-A4218CD13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5DB7-2EBA-41F4-A220-312576644D7E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B080DB-77E2-A075-0C1A-9289BC7E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05B0B3-5F77-082B-F175-DEDBEC2E6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8EFCE-27D8-4121-BEB4-1FCA2E284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160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50C87-A7B4-7050-2672-81CC0985A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D7CE5C-C845-8645-8A6F-51C642BE7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2889C0-FA91-580F-44E8-67BEE16605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3F8ABD-97A4-CED6-51F4-5F2E919A83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D8596D-8DA0-D05F-645F-696D1544F5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526DDC-EEEF-BDA5-0016-AF0F387F7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5DB7-2EBA-41F4-A220-312576644D7E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559D81-A08E-8E1B-FB75-506B075A2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A3852D-219F-8F2C-B13F-7B81C567A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8EFCE-27D8-4121-BEB4-1FCA2E284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20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CB1FB-197A-480F-C422-1105749C2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3605C7-9982-42FE-8AC7-2517BDA5F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5DB7-2EBA-41F4-A220-312576644D7E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0F1B72-6275-6F3D-C839-B6499583A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684254-3476-D9AB-1A8C-4978146D8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8EFCE-27D8-4121-BEB4-1FCA2E284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588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BCE17A-9354-1290-B276-9EFE5BC52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5DB7-2EBA-41F4-A220-312576644D7E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616934-0640-2C50-18E9-016F53399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5533B3-CB62-9D1D-3812-6F2546FE7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8EFCE-27D8-4121-BEB4-1FCA2E284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804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B30F6-7B5E-41C8-7099-D32E4F46A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AEA2C-15C0-B9C0-3B3D-830D42C9BB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CFAFCA-9002-6C16-EDF5-685006C824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D7B776-BA41-7F62-227D-1D2D600C2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5DB7-2EBA-41F4-A220-312576644D7E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712ECA-0382-31F4-A7BD-1FA78A330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39123D-5B0A-FE81-46A4-CA44D4CF4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8EFCE-27D8-4121-BEB4-1FCA2E284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05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DEC5E-FD59-DF8B-5318-8E2937F42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5028CF-7593-AF04-9C47-B6C48FE6C0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793CF9-BFF0-549D-034B-EBDAE66F1E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229287-D39A-4233-D638-C1ED5AE40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5DB7-2EBA-41F4-A220-312576644D7E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9DCE4A-DB14-881B-324B-B6DF11871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AE5F47-A937-3698-3083-3EA48084D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8EFCE-27D8-4121-BEB4-1FCA2E284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E2624C-2E0B-E258-EC37-3F3CB9B93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7A7371-C1FF-8F5F-C33C-D594A8BC31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C2BE7C-A3F0-D29A-1C6C-E170832D89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2F5DB7-2EBA-41F4-A220-312576644D7E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75C39-30B4-5B68-3D42-401F5F065C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BB81B9-F13C-70AA-A26B-604D5A9CA3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A8EFCE-27D8-4121-BEB4-1FCA2E284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703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4" indent="-228604" algn="l" defTabSz="914411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5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1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7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8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4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2" name="Group 671">
            <a:extLst>
              <a:ext uri="{FF2B5EF4-FFF2-40B4-BE49-F238E27FC236}">
                <a16:creationId xmlns:a16="http://schemas.microsoft.com/office/drawing/2014/main" id="{E4E2638F-4C61-0120-55EC-633C9D7B263F}"/>
              </a:ext>
            </a:extLst>
          </p:cNvPr>
          <p:cNvGrpSpPr/>
          <p:nvPr/>
        </p:nvGrpSpPr>
        <p:grpSpPr>
          <a:xfrm>
            <a:off x="338602" y="3078039"/>
            <a:ext cx="11504148" cy="3770353"/>
            <a:chOff x="338602" y="5040800"/>
            <a:chExt cx="11504148" cy="3770353"/>
          </a:xfrm>
        </p:grpSpPr>
        <p:sp>
          <p:nvSpPr>
            <p:cNvPr id="673" name="Rectangle 672">
              <a:extLst>
                <a:ext uri="{FF2B5EF4-FFF2-40B4-BE49-F238E27FC236}">
                  <a16:creationId xmlns:a16="http://schemas.microsoft.com/office/drawing/2014/main" id="{55932F6C-9E87-7822-8132-F02BBE4CC1BE}"/>
                </a:ext>
              </a:extLst>
            </p:cNvPr>
            <p:cNvSpPr/>
            <p:nvPr/>
          </p:nvSpPr>
          <p:spPr>
            <a:xfrm>
              <a:off x="338602" y="5386606"/>
              <a:ext cx="766920" cy="43875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000" dirty="0" err="1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hprebn</a:t>
              </a:r>
              <a:endParaRPr lang="en-US" sz="1000" dirty="0">
                <a:latin typeface="JetBrains Mono" panose="02000009000000000000" pitchFamily="49" charset="0"/>
                <a:ea typeface="JetBrains Mono" panose="02000009000000000000" pitchFamily="49" charset="0"/>
                <a:cs typeface="JetBrains Mono" panose="02000009000000000000" pitchFamily="49" charset="0"/>
              </a:endParaRPr>
            </a:p>
            <a:p>
              <a:r>
                <a: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32,64</a:t>
              </a:r>
            </a:p>
          </p:txBody>
        </p:sp>
        <p:sp>
          <p:nvSpPr>
            <p:cNvPr id="674" name="Rectangle 673">
              <a:extLst>
                <a:ext uri="{FF2B5EF4-FFF2-40B4-BE49-F238E27FC236}">
                  <a16:creationId xmlns:a16="http://schemas.microsoft.com/office/drawing/2014/main" id="{16EFA625-B829-EF26-E80A-6A7912A8B792}"/>
                </a:ext>
              </a:extLst>
            </p:cNvPr>
            <p:cNvSpPr/>
            <p:nvPr/>
          </p:nvSpPr>
          <p:spPr>
            <a:xfrm>
              <a:off x="2552583" y="5386606"/>
              <a:ext cx="766920" cy="43875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000" dirty="0" err="1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bndiff</a:t>
              </a:r>
              <a:endParaRPr lang="en-US" sz="1000" dirty="0">
                <a:latin typeface="JetBrains Mono" panose="02000009000000000000" pitchFamily="49" charset="0"/>
                <a:ea typeface="JetBrains Mono" panose="02000009000000000000" pitchFamily="49" charset="0"/>
                <a:cs typeface="JetBrains Mono" panose="02000009000000000000" pitchFamily="49" charset="0"/>
              </a:endParaRPr>
            </a:p>
            <a:p>
              <a:r>
                <a: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32,64</a:t>
              </a:r>
            </a:p>
          </p:txBody>
        </p:sp>
        <p:sp>
          <p:nvSpPr>
            <p:cNvPr id="675" name="Rectangle 674">
              <a:extLst>
                <a:ext uri="{FF2B5EF4-FFF2-40B4-BE49-F238E27FC236}">
                  <a16:creationId xmlns:a16="http://schemas.microsoft.com/office/drawing/2014/main" id="{F98EFE9C-0327-35DA-78C8-E886D67CC4E7}"/>
                </a:ext>
              </a:extLst>
            </p:cNvPr>
            <p:cNvSpPr/>
            <p:nvPr/>
          </p:nvSpPr>
          <p:spPr>
            <a:xfrm>
              <a:off x="3556400" y="8001746"/>
              <a:ext cx="766920" cy="36510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bndiff2</a:t>
              </a:r>
            </a:p>
            <a:p>
              <a:r>
                <a: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32,64</a:t>
              </a:r>
            </a:p>
          </p:txBody>
        </p:sp>
        <p:sp>
          <p:nvSpPr>
            <p:cNvPr id="676" name="Rectangle 675">
              <a:extLst>
                <a:ext uri="{FF2B5EF4-FFF2-40B4-BE49-F238E27FC236}">
                  <a16:creationId xmlns:a16="http://schemas.microsoft.com/office/drawing/2014/main" id="{13978B2B-A5FB-F919-6E1C-83907C79FED7}"/>
                </a:ext>
              </a:extLst>
            </p:cNvPr>
            <p:cNvSpPr/>
            <p:nvPr/>
          </p:nvSpPr>
          <p:spPr>
            <a:xfrm>
              <a:off x="6044465" y="8438546"/>
              <a:ext cx="766920" cy="36855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000" dirty="0" err="1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bnvar</a:t>
              </a:r>
              <a:endParaRPr lang="en-US" sz="1000" dirty="0">
                <a:latin typeface="JetBrains Mono" panose="02000009000000000000" pitchFamily="49" charset="0"/>
                <a:ea typeface="JetBrains Mono" panose="02000009000000000000" pitchFamily="49" charset="0"/>
                <a:cs typeface="JetBrains Mono" panose="02000009000000000000" pitchFamily="49" charset="0"/>
              </a:endParaRPr>
            </a:p>
            <a:p>
              <a:r>
                <a: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64</a:t>
              </a:r>
            </a:p>
          </p:txBody>
        </p:sp>
        <p:sp>
          <p:nvSpPr>
            <p:cNvPr id="677" name="Rectangle 676">
              <a:extLst>
                <a:ext uri="{FF2B5EF4-FFF2-40B4-BE49-F238E27FC236}">
                  <a16:creationId xmlns:a16="http://schemas.microsoft.com/office/drawing/2014/main" id="{CA4C86EE-44C1-F2DC-87F4-D73F7B77BE4C}"/>
                </a:ext>
              </a:extLst>
            </p:cNvPr>
            <p:cNvSpPr/>
            <p:nvPr/>
          </p:nvSpPr>
          <p:spPr>
            <a:xfrm>
              <a:off x="7236599" y="8442599"/>
              <a:ext cx="982229" cy="36855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000" dirty="0" err="1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bnvar</a:t>
              </a:r>
              <a:r>
                <a: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 inv</a:t>
              </a:r>
            </a:p>
            <a:p>
              <a:r>
                <a: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64</a:t>
              </a:r>
            </a:p>
          </p:txBody>
        </p:sp>
        <p:sp>
          <p:nvSpPr>
            <p:cNvPr id="678" name="Rectangle 677">
              <a:extLst>
                <a:ext uri="{FF2B5EF4-FFF2-40B4-BE49-F238E27FC236}">
                  <a16:creationId xmlns:a16="http://schemas.microsoft.com/office/drawing/2014/main" id="{26A9F06B-C980-0D56-B610-AC4A0C9E1510}"/>
                </a:ext>
              </a:extLst>
            </p:cNvPr>
            <p:cNvSpPr/>
            <p:nvPr/>
          </p:nvSpPr>
          <p:spPr>
            <a:xfrm>
              <a:off x="7707817" y="5386606"/>
              <a:ext cx="766920" cy="43875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000" dirty="0" err="1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bnraw</a:t>
              </a:r>
              <a:endParaRPr lang="en-US" sz="1000" dirty="0">
                <a:latin typeface="JetBrains Mono" panose="02000009000000000000" pitchFamily="49" charset="0"/>
                <a:ea typeface="JetBrains Mono" panose="02000009000000000000" pitchFamily="49" charset="0"/>
                <a:cs typeface="JetBrains Mono" panose="02000009000000000000" pitchFamily="49" charset="0"/>
              </a:endParaRPr>
            </a:p>
            <a:p>
              <a:r>
                <a: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32,64</a:t>
              </a:r>
            </a:p>
          </p:txBody>
        </p:sp>
        <p:sp>
          <p:nvSpPr>
            <p:cNvPr id="679" name="Rectangle 678">
              <a:extLst>
                <a:ext uri="{FF2B5EF4-FFF2-40B4-BE49-F238E27FC236}">
                  <a16:creationId xmlns:a16="http://schemas.microsoft.com/office/drawing/2014/main" id="{4C641870-FE92-CBD7-C201-AF489A45FC46}"/>
                </a:ext>
              </a:extLst>
            </p:cNvPr>
            <p:cNvSpPr/>
            <p:nvPr/>
          </p:nvSpPr>
          <p:spPr>
            <a:xfrm>
              <a:off x="9214743" y="8389871"/>
              <a:ext cx="766920" cy="36855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000" dirty="0" err="1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bngain</a:t>
              </a:r>
              <a:endParaRPr lang="en-US" sz="1000" dirty="0">
                <a:latin typeface="JetBrains Mono" panose="02000009000000000000" pitchFamily="49" charset="0"/>
                <a:ea typeface="JetBrains Mono" panose="02000009000000000000" pitchFamily="49" charset="0"/>
                <a:cs typeface="JetBrains Mono" panose="02000009000000000000" pitchFamily="49" charset="0"/>
              </a:endParaRPr>
            </a:p>
            <a:p>
              <a:r>
                <a: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64</a:t>
              </a:r>
            </a:p>
          </p:txBody>
        </p:sp>
        <p:sp>
          <p:nvSpPr>
            <p:cNvPr id="680" name="Rectangle 679">
              <a:extLst>
                <a:ext uri="{FF2B5EF4-FFF2-40B4-BE49-F238E27FC236}">
                  <a16:creationId xmlns:a16="http://schemas.microsoft.com/office/drawing/2014/main" id="{F9B3BDCF-8CC0-4DFB-DF5A-3A625BCCC931}"/>
                </a:ext>
              </a:extLst>
            </p:cNvPr>
            <p:cNvSpPr/>
            <p:nvPr/>
          </p:nvSpPr>
          <p:spPr>
            <a:xfrm>
              <a:off x="9778618" y="8389871"/>
              <a:ext cx="766920" cy="36855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000" dirty="0" err="1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bnbias</a:t>
              </a:r>
              <a:endParaRPr lang="en-US" sz="1000" dirty="0">
                <a:latin typeface="JetBrains Mono" panose="02000009000000000000" pitchFamily="49" charset="0"/>
                <a:ea typeface="JetBrains Mono" panose="02000009000000000000" pitchFamily="49" charset="0"/>
                <a:cs typeface="JetBrains Mono" panose="02000009000000000000" pitchFamily="49" charset="0"/>
              </a:endParaRPr>
            </a:p>
            <a:p>
              <a:r>
                <a: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64</a:t>
              </a:r>
            </a:p>
          </p:txBody>
        </p:sp>
        <p:sp>
          <p:nvSpPr>
            <p:cNvPr id="681" name="Rectangle 680">
              <a:extLst>
                <a:ext uri="{FF2B5EF4-FFF2-40B4-BE49-F238E27FC236}">
                  <a16:creationId xmlns:a16="http://schemas.microsoft.com/office/drawing/2014/main" id="{CAF2E5D6-275F-E2A6-1785-B9E40C4566DF}"/>
                </a:ext>
              </a:extLst>
            </p:cNvPr>
            <p:cNvSpPr/>
            <p:nvPr/>
          </p:nvSpPr>
          <p:spPr>
            <a:xfrm>
              <a:off x="10308908" y="5386606"/>
              <a:ext cx="766920" cy="43875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000" dirty="0" err="1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hpreact</a:t>
              </a:r>
              <a:endParaRPr lang="en-US" sz="1000" dirty="0">
                <a:latin typeface="JetBrains Mono" panose="02000009000000000000" pitchFamily="49" charset="0"/>
                <a:ea typeface="JetBrains Mono" panose="02000009000000000000" pitchFamily="49" charset="0"/>
                <a:cs typeface="JetBrains Mono" panose="02000009000000000000" pitchFamily="49" charset="0"/>
              </a:endParaRPr>
            </a:p>
            <a:p>
              <a:r>
                <a: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32,64</a:t>
              </a:r>
            </a:p>
          </p:txBody>
        </p:sp>
        <p:sp>
          <p:nvSpPr>
            <p:cNvPr id="682" name="Rectangle 681">
              <a:extLst>
                <a:ext uri="{FF2B5EF4-FFF2-40B4-BE49-F238E27FC236}">
                  <a16:creationId xmlns:a16="http://schemas.microsoft.com/office/drawing/2014/main" id="{3C6DDD77-C129-3F2B-ECD7-054E9F97B187}"/>
                </a:ext>
              </a:extLst>
            </p:cNvPr>
            <p:cNvSpPr/>
            <p:nvPr/>
          </p:nvSpPr>
          <p:spPr>
            <a:xfrm>
              <a:off x="349250" y="5838178"/>
              <a:ext cx="1533842" cy="766920"/>
            </a:xfrm>
            <a:prstGeom prst="rect">
              <a:avLst/>
            </a:prstGeom>
            <a:solidFill>
              <a:srgbClr val="C1E5F5"/>
            </a:solidFill>
            <a:ln>
              <a:solidFill>
                <a:srgbClr val="C1E5F5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800" dirty="0">
                <a:latin typeface="JetBrains Mono" panose="02000009000000000000" pitchFamily="49" charset="0"/>
                <a:ea typeface="JetBrains Mono" panose="02000009000000000000" pitchFamily="49" charset="0"/>
                <a:cs typeface="JetBrains Mono" panose="02000009000000000000" pitchFamily="49" charset="0"/>
              </a:endParaRPr>
            </a:p>
          </p:txBody>
        </p:sp>
        <p:sp>
          <p:nvSpPr>
            <p:cNvPr id="683" name="Rectangle 682">
              <a:extLst>
                <a:ext uri="{FF2B5EF4-FFF2-40B4-BE49-F238E27FC236}">
                  <a16:creationId xmlns:a16="http://schemas.microsoft.com/office/drawing/2014/main" id="{EF5720B8-94E2-7FE6-8D23-E8B08345F28C}"/>
                </a:ext>
              </a:extLst>
            </p:cNvPr>
            <p:cNvSpPr/>
            <p:nvPr/>
          </p:nvSpPr>
          <p:spPr>
            <a:xfrm>
              <a:off x="2552583" y="5838178"/>
              <a:ext cx="1533842" cy="766920"/>
            </a:xfrm>
            <a:prstGeom prst="rect">
              <a:avLst/>
            </a:prstGeom>
            <a:solidFill>
              <a:srgbClr val="C1E5F5"/>
            </a:solidFill>
            <a:ln>
              <a:solidFill>
                <a:srgbClr val="C1E5F5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800" dirty="0">
                <a:latin typeface="JetBrains Mono" panose="02000009000000000000" pitchFamily="49" charset="0"/>
                <a:ea typeface="JetBrains Mono" panose="02000009000000000000" pitchFamily="49" charset="0"/>
                <a:cs typeface="JetBrains Mono" panose="02000009000000000000" pitchFamily="49" charset="0"/>
              </a:endParaRPr>
            </a:p>
          </p:txBody>
        </p:sp>
        <p:sp>
          <p:nvSpPr>
            <p:cNvPr id="684" name="Rectangle 683">
              <a:extLst>
                <a:ext uri="{FF2B5EF4-FFF2-40B4-BE49-F238E27FC236}">
                  <a16:creationId xmlns:a16="http://schemas.microsoft.com/office/drawing/2014/main" id="{9CED17E8-D472-E347-2CEB-A1396E742801}"/>
                </a:ext>
              </a:extLst>
            </p:cNvPr>
            <p:cNvSpPr/>
            <p:nvPr/>
          </p:nvSpPr>
          <p:spPr>
            <a:xfrm>
              <a:off x="3572892" y="7225257"/>
              <a:ext cx="1533842" cy="766920"/>
            </a:xfrm>
            <a:prstGeom prst="rect">
              <a:avLst/>
            </a:prstGeom>
            <a:solidFill>
              <a:srgbClr val="C1E5F5"/>
            </a:solidFill>
            <a:ln>
              <a:solidFill>
                <a:srgbClr val="C1E5F5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800" dirty="0">
                <a:latin typeface="JetBrains Mono" panose="02000009000000000000" pitchFamily="49" charset="0"/>
                <a:ea typeface="JetBrains Mono" panose="02000009000000000000" pitchFamily="49" charset="0"/>
                <a:cs typeface="JetBrains Mono" panose="02000009000000000000" pitchFamily="49" charset="0"/>
              </a:endParaRPr>
            </a:p>
          </p:txBody>
        </p:sp>
        <p:sp>
          <p:nvSpPr>
            <p:cNvPr id="685" name="Rectangle 684">
              <a:extLst>
                <a:ext uri="{FF2B5EF4-FFF2-40B4-BE49-F238E27FC236}">
                  <a16:creationId xmlns:a16="http://schemas.microsoft.com/office/drawing/2014/main" id="{47136A68-EEB7-1B57-C020-7059CFC5D44B}"/>
                </a:ext>
              </a:extLst>
            </p:cNvPr>
            <p:cNvSpPr/>
            <p:nvPr/>
          </p:nvSpPr>
          <p:spPr>
            <a:xfrm>
              <a:off x="6044199" y="6845404"/>
              <a:ext cx="239663" cy="1533842"/>
            </a:xfrm>
            <a:prstGeom prst="rect">
              <a:avLst/>
            </a:prstGeom>
            <a:solidFill>
              <a:srgbClr val="C1E5F5"/>
            </a:solidFill>
            <a:ln>
              <a:solidFill>
                <a:srgbClr val="C1E5F5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800" dirty="0">
                <a:latin typeface="JetBrains Mono" panose="02000009000000000000" pitchFamily="49" charset="0"/>
                <a:ea typeface="JetBrains Mono" panose="02000009000000000000" pitchFamily="49" charset="0"/>
                <a:cs typeface="JetBrains Mono" panose="02000009000000000000" pitchFamily="49" charset="0"/>
              </a:endParaRPr>
            </a:p>
          </p:txBody>
        </p:sp>
        <p:sp>
          <p:nvSpPr>
            <p:cNvPr id="686" name="Rectangle 685">
              <a:extLst>
                <a:ext uri="{FF2B5EF4-FFF2-40B4-BE49-F238E27FC236}">
                  <a16:creationId xmlns:a16="http://schemas.microsoft.com/office/drawing/2014/main" id="{379A77D7-C4D1-A58B-F1C4-386518C987A6}"/>
                </a:ext>
              </a:extLst>
            </p:cNvPr>
            <p:cNvSpPr/>
            <p:nvPr/>
          </p:nvSpPr>
          <p:spPr>
            <a:xfrm>
              <a:off x="7707816" y="5838185"/>
              <a:ext cx="1533842" cy="766920"/>
            </a:xfrm>
            <a:prstGeom prst="rect">
              <a:avLst/>
            </a:prstGeom>
            <a:solidFill>
              <a:srgbClr val="C1E5F5"/>
            </a:solidFill>
            <a:ln>
              <a:solidFill>
                <a:srgbClr val="C1E5F5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800" dirty="0">
                <a:latin typeface="JetBrains Mono" panose="02000009000000000000" pitchFamily="49" charset="0"/>
                <a:ea typeface="JetBrains Mono" panose="02000009000000000000" pitchFamily="49" charset="0"/>
                <a:cs typeface="JetBrains Mono" panose="02000009000000000000" pitchFamily="49" charset="0"/>
              </a:endParaRPr>
            </a:p>
          </p:txBody>
        </p:sp>
        <p:sp>
          <p:nvSpPr>
            <p:cNvPr id="687" name="Rectangle 686">
              <a:extLst>
                <a:ext uri="{FF2B5EF4-FFF2-40B4-BE49-F238E27FC236}">
                  <a16:creationId xmlns:a16="http://schemas.microsoft.com/office/drawing/2014/main" id="{A9C125B6-D431-9186-1FE1-9C32A4118F87}"/>
                </a:ext>
              </a:extLst>
            </p:cNvPr>
            <p:cNvSpPr/>
            <p:nvPr/>
          </p:nvSpPr>
          <p:spPr>
            <a:xfrm>
              <a:off x="10308908" y="5838178"/>
              <a:ext cx="1533842" cy="766920"/>
            </a:xfrm>
            <a:prstGeom prst="rect">
              <a:avLst/>
            </a:prstGeom>
            <a:solidFill>
              <a:srgbClr val="C1E5F5"/>
            </a:solidFill>
            <a:ln>
              <a:solidFill>
                <a:srgbClr val="C1E5F5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800" dirty="0">
                <a:latin typeface="JetBrains Mono" panose="02000009000000000000" pitchFamily="49" charset="0"/>
                <a:ea typeface="JetBrains Mono" panose="02000009000000000000" pitchFamily="49" charset="0"/>
                <a:cs typeface="JetBrains Mono" panose="02000009000000000000" pitchFamily="49" charset="0"/>
              </a:endParaRPr>
            </a:p>
          </p:txBody>
        </p:sp>
        <p:sp>
          <p:nvSpPr>
            <p:cNvPr id="688" name="TextBox 687">
              <a:extLst>
                <a:ext uri="{FF2B5EF4-FFF2-40B4-BE49-F238E27FC236}">
                  <a16:creationId xmlns:a16="http://schemas.microsoft.com/office/drawing/2014/main" id="{071F8CE6-5554-1C7A-80D8-3CC144385FB4}"/>
                </a:ext>
              </a:extLst>
            </p:cNvPr>
            <p:cNvSpPr txBox="1"/>
            <p:nvPr/>
          </p:nvSpPr>
          <p:spPr>
            <a:xfrm>
              <a:off x="837872" y="7533201"/>
              <a:ext cx="556482" cy="1510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b="1" dirty="0">
                  <a:solidFill>
                    <a:schemeClr val="accent5">
                      <a:lumMod val="75000"/>
                    </a:schemeClr>
                  </a:solidFill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1/n sum(x)</a:t>
              </a:r>
            </a:p>
          </p:txBody>
        </p:sp>
        <p:sp>
          <p:nvSpPr>
            <p:cNvPr id="689" name="TextBox 688">
              <a:extLst>
                <a:ext uri="{FF2B5EF4-FFF2-40B4-BE49-F238E27FC236}">
                  <a16:creationId xmlns:a16="http://schemas.microsoft.com/office/drawing/2014/main" id="{A2CA2A56-1E68-CAB3-D502-CB8F56DC94F3}"/>
                </a:ext>
              </a:extLst>
            </p:cNvPr>
            <p:cNvSpPr txBox="1"/>
            <p:nvPr/>
          </p:nvSpPr>
          <p:spPr>
            <a:xfrm>
              <a:off x="5235080" y="7533201"/>
              <a:ext cx="727293" cy="1510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solidFill>
                    <a:schemeClr val="accent5">
                      <a:lumMod val="75000"/>
                    </a:schemeClr>
                  </a:solidFill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1/(n-1) sum(x)</a:t>
              </a:r>
            </a:p>
          </p:txBody>
        </p:sp>
        <p:sp>
          <p:nvSpPr>
            <p:cNvPr id="690" name="TextBox 689">
              <a:extLst>
                <a:ext uri="{FF2B5EF4-FFF2-40B4-BE49-F238E27FC236}">
                  <a16:creationId xmlns:a16="http://schemas.microsoft.com/office/drawing/2014/main" id="{8BAA6B3D-8B56-672F-E855-191FBD9E7DDC}"/>
                </a:ext>
              </a:extLst>
            </p:cNvPr>
            <p:cNvSpPr txBox="1"/>
            <p:nvPr/>
          </p:nvSpPr>
          <p:spPr>
            <a:xfrm>
              <a:off x="3229644" y="7450504"/>
              <a:ext cx="179719" cy="3236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solidFill>
                    <a:schemeClr val="accent5">
                      <a:lumMod val="75000"/>
                    </a:schemeClr>
                  </a:solidFill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**2</a:t>
              </a:r>
            </a:p>
          </p:txBody>
        </p:sp>
        <p:cxnSp>
          <p:nvCxnSpPr>
            <p:cNvPr id="691" name="Straight Arrow Connector 690">
              <a:extLst>
                <a:ext uri="{FF2B5EF4-FFF2-40B4-BE49-F238E27FC236}">
                  <a16:creationId xmlns:a16="http://schemas.microsoft.com/office/drawing/2014/main" id="{23981EF4-65C1-6E81-934E-9130C18C132B}"/>
                </a:ext>
              </a:extLst>
            </p:cNvPr>
            <p:cNvCxnSpPr>
              <a:cxnSpLocks/>
              <a:stCxn id="722" idx="3"/>
              <a:endCxn id="693" idx="2"/>
            </p:cNvCxnSpPr>
            <p:nvPr/>
          </p:nvCxnSpPr>
          <p:spPr>
            <a:xfrm flipV="1">
              <a:off x="9468695" y="6297154"/>
              <a:ext cx="0" cy="131156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2" name="Straight Arrow Connector 691">
              <a:extLst>
                <a:ext uri="{FF2B5EF4-FFF2-40B4-BE49-F238E27FC236}">
                  <a16:creationId xmlns:a16="http://schemas.microsoft.com/office/drawing/2014/main" id="{16E23811-317F-60C3-BD90-65209934CB34}"/>
                </a:ext>
              </a:extLst>
            </p:cNvPr>
            <p:cNvCxnSpPr>
              <a:cxnSpLocks/>
              <a:stCxn id="723" idx="3"/>
              <a:endCxn id="694" idx="2"/>
            </p:cNvCxnSpPr>
            <p:nvPr/>
          </p:nvCxnSpPr>
          <p:spPr>
            <a:xfrm flipV="1">
              <a:off x="10018282" y="6293547"/>
              <a:ext cx="0" cy="132538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93" name="TextBox 692">
              <a:extLst>
                <a:ext uri="{FF2B5EF4-FFF2-40B4-BE49-F238E27FC236}">
                  <a16:creationId xmlns:a16="http://schemas.microsoft.com/office/drawing/2014/main" id="{42656831-DB26-E59C-6C42-938D105B8F94}"/>
                </a:ext>
              </a:extLst>
            </p:cNvPr>
            <p:cNvSpPr txBox="1"/>
            <p:nvPr/>
          </p:nvSpPr>
          <p:spPr>
            <a:xfrm>
              <a:off x="9382615" y="6146122"/>
              <a:ext cx="172159" cy="1510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b="1" dirty="0">
                  <a:solidFill>
                    <a:schemeClr val="accent5">
                      <a:lumMod val="75000"/>
                    </a:schemeClr>
                  </a:solidFill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@</a:t>
              </a:r>
            </a:p>
          </p:txBody>
        </p:sp>
        <p:sp>
          <p:nvSpPr>
            <p:cNvPr id="694" name="TextBox 693">
              <a:extLst>
                <a:ext uri="{FF2B5EF4-FFF2-40B4-BE49-F238E27FC236}">
                  <a16:creationId xmlns:a16="http://schemas.microsoft.com/office/drawing/2014/main" id="{FB242C5A-71C2-44EC-07B3-676D76EDCF43}"/>
                </a:ext>
              </a:extLst>
            </p:cNvPr>
            <p:cNvSpPr txBox="1"/>
            <p:nvPr/>
          </p:nvSpPr>
          <p:spPr>
            <a:xfrm>
              <a:off x="9932202" y="6142514"/>
              <a:ext cx="172159" cy="1510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b="1" dirty="0">
                  <a:solidFill>
                    <a:schemeClr val="accent5">
                      <a:lumMod val="75000"/>
                    </a:schemeClr>
                  </a:solidFill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+</a:t>
              </a:r>
            </a:p>
          </p:txBody>
        </p:sp>
        <p:cxnSp>
          <p:nvCxnSpPr>
            <p:cNvPr id="695" name="Straight Arrow Connector 694">
              <a:extLst>
                <a:ext uri="{FF2B5EF4-FFF2-40B4-BE49-F238E27FC236}">
                  <a16:creationId xmlns:a16="http://schemas.microsoft.com/office/drawing/2014/main" id="{8E1AAB8C-C2BA-0B64-855A-DCDD69C9F4BD}"/>
                </a:ext>
              </a:extLst>
            </p:cNvPr>
            <p:cNvCxnSpPr>
              <a:cxnSpLocks/>
              <a:stCxn id="693" idx="3"/>
              <a:endCxn id="694" idx="1"/>
            </p:cNvCxnSpPr>
            <p:nvPr/>
          </p:nvCxnSpPr>
          <p:spPr>
            <a:xfrm flipV="1">
              <a:off x="9554775" y="6218030"/>
              <a:ext cx="377427" cy="360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6" name="Straight Arrow Connector 695">
              <a:extLst>
                <a:ext uri="{FF2B5EF4-FFF2-40B4-BE49-F238E27FC236}">
                  <a16:creationId xmlns:a16="http://schemas.microsoft.com/office/drawing/2014/main" id="{04FCF058-B527-4ABB-3EBB-CC692A35FFB1}"/>
                </a:ext>
              </a:extLst>
            </p:cNvPr>
            <p:cNvCxnSpPr>
              <a:cxnSpLocks/>
              <a:stCxn id="686" idx="3"/>
              <a:endCxn id="693" idx="1"/>
            </p:cNvCxnSpPr>
            <p:nvPr/>
          </p:nvCxnSpPr>
          <p:spPr>
            <a:xfrm flipV="1">
              <a:off x="9241657" y="6221638"/>
              <a:ext cx="140958" cy="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7" name="Straight Arrow Connector 696">
              <a:extLst>
                <a:ext uri="{FF2B5EF4-FFF2-40B4-BE49-F238E27FC236}">
                  <a16:creationId xmlns:a16="http://schemas.microsoft.com/office/drawing/2014/main" id="{FE5AAB57-EAEE-D7D6-31E3-E5E200FD3202}"/>
                </a:ext>
              </a:extLst>
            </p:cNvPr>
            <p:cNvCxnSpPr>
              <a:cxnSpLocks/>
              <a:stCxn id="694" idx="3"/>
              <a:endCxn id="687" idx="1"/>
            </p:cNvCxnSpPr>
            <p:nvPr/>
          </p:nvCxnSpPr>
          <p:spPr>
            <a:xfrm>
              <a:off x="10104361" y="6218030"/>
              <a:ext cx="204547" cy="360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8" name="Straight Arrow Connector 697">
              <a:extLst>
                <a:ext uri="{FF2B5EF4-FFF2-40B4-BE49-F238E27FC236}">
                  <a16:creationId xmlns:a16="http://schemas.microsoft.com/office/drawing/2014/main" id="{DCC3BC37-023A-B058-62D6-89C98CF9BE28}"/>
                </a:ext>
              </a:extLst>
            </p:cNvPr>
            <p:cNvCxnSpPr>
              <a:cxnSpLocks/>
              <a:stCxn id="721" idx="3"/>
              <a:endCxn id="716" idx="2"/>
            </p:cNvCxnSpPr>
            <p:nvPr/>
          </p:nvCxnSpPr>
          <p:spPr>
            <a:xfrm flipV="1">
              <a:off x="7480777" y="6297154"/>
              <a:ext cx="0" cy="131517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9" name="Straight Arrow Connector 698">
              <a:extLst>
                <a:ext uri="{FF2B5EF4-FFF2-40B4-BE49-F238E27FC236}">
                  <a16:creationId xmlns:a16="http://schemas.microsoft.com/office/drawing/2014/main" id="{8EFF6D66-9A1C-276B-D6BD-F3A06D80DB9D}"/>
                </a:ext>
              </a:extLst>
            </p:cNvPr>
            <p:cNvCxnSpPr>
              <a:cxnSpLocks/>
              <a:stCxn id="682" idx="2"/>
              <a:endCxn id="688" idx="0"/>
            </p:cNvCxnSpPr>
            <p:nvPr/>
          </p:nvCxnSpPr>
          <p:spPr>
            <a:xfrm flipH="1">
              <a:off x="1116113" y="6605098"/>
              <a:ext cx="58" cy="92810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0" name="Straight Arrow Connector 699">
              <a:extLst>
                <a:ext uri="{FF2B5EF4-FFF2-40B4-BE49-F238E27FC236}">
                  <a16:creationId xmlns:a16="http://schemas.microsoft.com/office/drawing/2014/main" id="{DFADE115-2B51-88F5-9448-D0A64C50AB26}"/>
                </a:ext>
              </a:extLst>
            </p:cNvPr>
            <p:cNvCxnSpPr>
              <a:cxnSpLocks/>
              <a:stCxn id="688" idx="3"/>
              <a:endCxn id="719" idx="1"/>
            </p:cNvCxnSpPr>
            <p:nvPr/>
          </p:nvCxnSpPr>
          <p:spPr>
            <a:xfrm>
              <a:off x="1394354" y="7608717"/>
              <a:ext cx="57051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1" name="Straight Arrow Connector 700">
              <a:extLst>
                <a:ext uri="{FF2B5EF4-FFF2-40B4-BE49-F238E27FC236}">
                  <a16:creationId xmlns:a16="http://schemas.microsoft.com/office/drawing/2014/main" id="{00E3EA1C-38BF-5B96-7AC8-1EFC8DD18403}"/>
                </a:ext>
              </a:extLst>
            </p:cNvPr>
            <p:cNvCxnSpPr>
              <a:cxnSpLocks/>
              <a:stCxn id="682" idx="3"/>
              <a:endCxn id="702" idx="1"/>
            </p:cNvCxnSpPr>
            <p:nvPr/>
          </p:nvCxnSpPr>
          <p:spPr>
            <a:xfrm flipV="1">
              <a:off x="1883092" y="6218030"/>
              <a:ext cx="235356" cy="360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02" name="TextBox 701">
              <a:extLst>
                <a:ext uri="{FF2B5EF4-FFF2-40B4-BE49-F238E27FC236}">
                  <a16:creationId xmlns:a16="http://schemas.microsoft.com/office/drawing/2014/main" id="{30D8634E-D016-5276-01D5-65E3CF01001B}"/>
                </a:ext>
              </a:extLst>
            </p:cNvPr>
            <p:cNvSpPr txBox="1"/>
            <p:nvPr/>
          </p:nvSpPr>
          <p:spPr>
            <a:xfrm>
              <a:off x="2118447" y="6142514"/>
              <a:ext cx="172159" cy="1510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b="1" dirty="0">
                  <a:solidFill>
                    <a:schemeClr val="accent5">
                      <a:lumMod val="75000"/>
                    </a:schemeClr>
                  </a:solidFill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-</a:t>
              </a:r>
            </a:p>
          </p:txBody>
        </p:sp>
        <p:cxnSp>
          <p:nvCxnSpPr>
            <p:cNvPr id="703" name="Straight Arrow Connector 702">
              <a:extLst>
                <a:ext uri="{FF2B5EF4-FFF2-40B4-BE49-F238E27FC236}">
                  <a16:creationId xmlns:a16="http://schemas.microsoft.com/office/drawing/2014/main" id="{A73F77EE-06A8-8160-05A8-95479A2ADA63}"/>
                </a:ext>
              </a:extLst>
            </p:cNvPr>
            <p:cNvCxnSpPr>
              <a:cxnSpLocks/>
              <a:stCxn id="719" idx="3"/>
              <a:endCxn id="702" idx="2"/>
            </p:cNvCxnSpPr>
            <p:nvPr/>
          </p:nvCxnSpPr>
          <p:spPr>
            <a:xfrm flipV="1">
              <a:off x="2204528" y="6293547"/>
              <a:ext cx="0" cy="131517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4" name="Straight Arrow Connector 703">
              <a:extLst>
                <a:ext uri="{FF2B5EF4-FFF2-40B4-BE49-F238E27FC236}">
                  <a16:creationId xmlns:a16="http://schemas.microsoft.com/office/drawing/2014/main" id="{64004AAA-C82E-3903-95A4-CC0E7D6128B2}"/>
                </a:ext>
              </a:extLst>
            </p:cNvPr>
            <p:cNvCxnSpPr>
              <a:cxnSpLocks/>
              <a:stCxn id="702" idx="3"/>
              <a:endCxn id="683" idx="1"/>
            </p:cNvCxnSpPr>
            <p:nvPr/>
          </p:nvCxnSpPr>
          <p:spPr>
            <a:xfrm>
              <a:off x="2290607" y="6218030"/>
              <a:ext cx="261976" cy="360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5" name="Straight Arrow Connector 704">
              <a:extLst>
                <a:ext uri="{FF2B5EF4-FFF2-40B4-BE49-F238E27FC236}">
                  <a16:creationId xmlns:a16="http://schemas.microsoft.com/office/drawing/2014/main" id="{8D9AD63F-7C6D-A658-E8FD-0B5F0F812C89}"/>
                </a:ext>
              </a:extLst>
            </p:cNvPr>
            <p:cNvCxnSpPr>
              <a:cxnSpLocks/>
              <a:stCxn id="683" idx="2"/>
              <a:endCxn id="690" idx="0"/>
            </p:cNvCxnSpPr>
            <p:nvPr/>
          </p:nvCxnSpPr>
          <p:spPr>
            <a:xfrm flipH="1">
              <a:off x="3319503" y="6605098"/>
              <a:ext cx="1" cy="84540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6" name="Straight Arrow Connector 705">
              <a:extLst>
                <a:ext uri="{FF2B5EF4-FFF2-40B4-BE49-F238E27FC236}">
                  <a16:creationId xmlns:a16="http://schemas.microsoft.com/office/drawing/2014/main" id="{7079C4DA-23B4-C7AC-CDFD-EFE620B6C2AB}"/>
                </a:ext>
              </a:extLst>
            </p:cNvPr>
            <p:cNvCxnSpPr>
              <a:cxnSpLocks/>
              <a:stCxn id="690" idx="3"/>
              <a:endCxn id="684" idx="1"/>
            </p:cNvCxnSpPr>
            <p:nvPr/>
          </p:nvCxnSpPr>
          <p:spPr>
            <a:xfrm flipV="1">
              <a:off x="3409363" y="7608717"/>
              <a:ext cx="163529" cy="360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7" name="Straight Arrow Connector 706">
              <a:extLst>
                <a:ext uri="{FF2B5EF4-FFF2-40B4-BE49-F238E27FC236}">
                  <a16:creationId xmlns:a16="http://schemas.microsoft.com/office/drawing/2014/main" id="{1B2CCCC6-55DD-53FA-DF40-6A5293DE34E7}"/>
                </a:ext>
              </a:extLst>
            </p:cNvPr>
            <p:cNvCxnSpPr>
              <a:cxnSpLocks/>
              <a:stCxn id="684" idx="3"/>
              <a:endCxn id="689" idx="1"/>
            </p:cNvCxnSpPr>
            <p:nvPr/>
          </p:nvCxnSpPr>
          <p:spPr>
            <a:xfrm>
              <a:off x="5106733" y="7608717"/>
              <a:ext cx="12834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8" name="Straight Arrow Connector 707">
              <a:extLst>
                <a:ext uri="{FF2B5EF4-FFF2-40B4-BE49-F238E27FC236}">
                  <a16:creationId xmlns:a16="http://schemas.microsoft.com/office/drawing/2014/main" id="{DD5EDA13-A46A-33DD-7084-B4688A917F21}"/>
                </a:ext>
              </a:extLst>
            </p:cNvPr>
            <p:cNvCxnSpPr>
              <a:cxnSpLocks/>
              <a:stCxn id="689" idx="3"/>
              <a:endCxn id="685" idx="1"/>
            </p:cNvCxnSpPr>
            <p:nvPr/>
          </p:nvCxnSpPr>
          <p:spPr>
            <a:xfrm>
              <a:off x="5962373" y="7608717"/>
              <a:ext cx="81826" cy="360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09" name="TextBox 708">
              <a:extLst>
                <a:ext uri="{FF2B5EF4-FFF2-40B4-BE49-F238E27FC236}">
                  <a16:creationId xmlns:a16="http://schemas.microsoft.com/office/drawing/2014/main" id="{D35902DB-3B2C-1597-FA2E-30E375821FD5}"/>
                </a:ext>
              </a:extLst>
            </p:cNvPr>
            <p:cNvSpPr txBox="1"/>
            <p:nvPr/>
          </p:nvSpPr>
          <p:spPr>
            <a:xfrm>
              <a:off x="6468416" y="7535004"/>
              <a:ext cx="172159" cy="1510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b="1" dirty="0">
                  <a:solidFill>
                    <a:schemeClr val="accent5">
                      <a:lumMod val="75000"/>
                    </a:schemeClr>
                  </a:solidFill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+</a:t>
              </a:r>
            </a:p>
          </p:txBody>
        </p:sp>
        <p:cxnSp>
          <p:nvCxnSpPr>
            <p:cNvPr id="710" name="Straight Arrow Connector 709">
              <a:extLst>
                <a:ext uri="{FF2B5EF4-FFF2-40B4-BE49-F238E27FC236}">
                  <a16:creationId xmlns:a16="http://schemas.microsoft.com/office/drawing/2014/main" id="{6327D162-A5ED-3FAE-DE6D-3FBEDBEC3EF4}"/>
                </a:ext>
              </a:extLst>
            </p:cNvPr>
            <p:cNvCxnSpPr>
              <a:cxnSpLocks/>
              <a:stCxn id="685" idx="3"/>
              <a:endCxn id="709" idx="1"/>
            </p:cNvCxnSpPr>
            <p:nvPr/>
          </p:nvCxnSpPr>
          <p:spPr>
            <a:xfrm flipV="1">
              <a:off x="6283862" y="7610521"/>
              <a:ext cx="184554" cy="180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1" name="Straight Arrow Connector 710">
              <a:extLst>
                <a:ext uri="{FF2B5EF4-FFF2-40B4-BE49-F238E27FC236}">
                  <a16:creationId xmlns:a16="http://schemas.microsoft.com/office/drawing/2014/main" id="{D8C9E0AB-D935-3003-A7F2-9DBA6C4124BD}"/>
                </a:ext>
              </a:extLst>
            </p:cNvPr>
            <p:cNvCxnSpPr>
              <a:cxnSpLocks/>
              <a:stCxn id="709" idx="3"/>
              <a:endCxn id="712" idx="1"/>
            </p:cNvCxnSpPr>
            <p:nvPr/>
          </p:nvCxnSpPr>
          <p:spPr>
            <a:xfrm>
              <a:off x="6640575" y="7610521"/>
              <a:ext cx="9543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12" name="TextBox 711">
              <a:extLst>
                <a:ext uri="{FF2B5EF4-FFF2-40B4-BE49-F238E27FC236}">
                  <a16:creationId xmlns:a16="http://schemas.microsoft.com/office/drawing/2014/main" id="{8F1DB04F-DCED-BE63-B0C5-3096056C2E67}"/>
                </a:ext>
              </a:extLst>
            </p:cNvPr>
            <p:cNvSpPr txBox="1"/>
            <p:nvPr/>
          </p:nvSpPr>
          <p:spPr>
            <a:xfrm>
              <a:off x="6736011" y="7535004"/>
              <a:ext cx="385672" cy="1510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b="1" dirty="0">
                  <a:solidFill>
                    <a:schemeClr val="accent5">
                      <a:lumMod val="75000"/>
                    </a:schemeClr>
                  </a:solidFill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**-0.5</a:t>
              </a:r>
            </a:p>
          </p:txBody>
        </p:sp>
        <p:cxnSp>
          <p:nvCxnSpPr>
            <p:cNvPr id="713" name="Straight Arrow Connector 712">
              <a:extLst>
                <a:ext uri="{FF2B5EF4-FFF2-40B4-BE49-F238E27FC236}">
                  <a16:creationId xmlns:a16="http://schemas.microsoft.com/office/drawing/2014/main" id="{74D8783E-9249-F450-5172-C1267055EF63}"/>
                </a:ext>
              </a:extLst>
            </p:cNvPr>
            <p:cNvCxnSpPr>
              <a:cxnSpLocks/>
              <a:stCxn id="712" idx="3"/>
              <a:endCxn id="721" idx="1"/>
            </p:cNvCxnSpPr>
            <p:nvPr/>
          </p:nvCxnSpPr>
          <p:spPr>
            <a:xfrm>
              <a:off x="7121683" y="7610521"/>
              <a:ext cx="119431" cy="180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14" name="TextBox 713">
              <a:extLst>
                <a:ext uri="{FF2B5EF4-FFF2-40B4-BE49-F238E27FC236}">
                  <a16:creationId xmlns:a16="http://schemas.microsoft.com/office/drawing/2014/main" id="{D03B8D2E-8866-7757-28F0-61D8FD75F063}"/>
                </a:ext>
              </a:extLst>
            </p:cNvPr>
            <p:cNvSpPr txBox="1"/>
            <p:nvPr/>
          </p:nvSpPr>
          <p:spPr>
            <a:xfrm>
              <a:off x="6297605" y="8148514"/>
              <a:ext cx="513780" cy="2373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b="1" dirty="0">
                  <a:solidFill>
                    <a:schemeClr val="accent5">
                      <a:lumMod val="75000"/>
                    </a:schemeClr>
                  </a:solidFill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1e-5</a:t>
              </a:r>
            </a:p>
            <a:p>
              <a:pPr algn="ctr"/>
              <a:r>
                <a:rPr lang="en-US" sz="800" b="1" dirty="0">
                  <a:solidFill>
                    <a:schemeClr val="accent5">
                      <a:lumMod val="75000"/>
                    </a:schemeClr>
                  </a:solidFill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(epsilon)</a:t>
              </a:r>
            </a:p>
          </p:txBody>
        </p:sp>
        <p:cxnSp>
          <p:nvCxnSpPr>
            <p:cNvPr id="715" name="Straight Arrow Connector 714">
              <a:extLst>
                <a:ext uri="{FF2B5EF4-FFF2-40B4-BE49-F238E27FC236}">
                  <a16:creationId xmlns:a16="http://schemas.microsoft.com/office/drawing/2014/main" id="{2DF2B1D0-8882-9ED9-DD2A-91878BB2C235}"/>
                </a:ext>
              </a:extLst>
            </p:cNvPr>
            <p:cNvCxnSpPr>
              <a:cxnSpLocks/>
              <a:stCxn id="714" idx="0"/>
              <a:endCxn id="709" idx="2"/>
            </p:cNvCxnSpPr>
            <p:nvPr/>
          </p:nvCxnSpPr>
          <p:spPr>
            <a:xfrm flipV="1">
              <a:off x="6554495" y="7686037"/>
              <a:ext cx="1" cy="46247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16" name="TextBox 715">
              <a:extLst>
                <a:ext uri="{FF2B5EF4-FFF2-40B4-BE49-F238E27FC236}">
                  <a16:creationId xmlns:a16="http://schemas.microsoft.com/office/drawing/2014/main" id="{0C20F05D-F458-8035-5FEE-C59F7DE4D1AB}"/>
                </a:ext>
              </a:extLst>
            </p:cNvPr>
            <p:cNvSpPr txBox="1"/>
            <p:nvPr/>
          </p:nvSpPr>
          <p:spPr>
            <a:xfrm>
              <a:off x="7394697" y="6146122"/>
              <a:ext cx="172159" cy="1510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b="1" dirty="0">
                  <a:solidFill>
                    <a:schemeClr val="accent5">
                      <a:lumMod val="75000"/>
                    </a:schemeClr>
                  </a:solidFill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*</a:t>
              </a:r>
            </a:p>
          </p:txBody>
        </p:sp>
        <p:cxnSp>
          <p:nvCxnSpPr>
            <p:cNvPr id="717" name="Straight Arrow Connector 716">
              <a:extLst>
                <a:ext uri="{FF2B5EF4-FFF2-40B4-BE49-F238E27FC236}">
                  <a16:creationId xmlns:a16="http://schemas.microsoft.com/office/drawing/2014/main" id="{317CAF0F-5FF0-A2DD-FDC0-601572B95F55}"/>
                </a:ext>
              </a:extLst>
            </p:cNvPr>
            <p:cNvCxnSpPr>
              <a:cxnSpLocks/>
              <a:stCxn id="716" idx="3"/>
              <a:endCxn id="686" idx="1"/>
            </p:cNvCxnSpPr>
            <p:nvPr/>
          </p:nvCxnSpPr>
          <p:spPr>
            <a:xfrm>
              <a:off x="7566856" y="6221638"/>
              <a:ext cx="140959" cy="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8" name="Straight Arrow Connector 717">
              <a:extLst>
                <a:ext uri="{FF2B5EF4-FFF2-40B4-BE49-F238E27FC236}">
                  <a16:creationId xmlns:a16="http://schemas.microsoft.com/office/drawing/2014/main" id="{C8B35839-C233-B06B-0BFA-14377DA94577}"/>
                </a:ext>
              </a:extLst>
            </p:cNvPr>
            <p:cNvCxnSpPr>
              <a:cxnSpLocks/>
              <a:stCxn id="683" idx="3"/>
              <a:endCxn id="716" idx="1"/>
            </p:cNvCxnSpPr>
            <p:nvPr/>
          </p:nvCxnSpPr>
          <p:spPr>
            <a:xfrm>
              <a:off x="4086425" y="6221638"/>
              <a:ext cx="330827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19" name="Rectangle 718">
              <a:extLst>
                <a:ext uri="{FF2B5EF4-FFF2-40B4-BE49-F238E27FC236}">
                  <a16:creationId xmlns:a16="http://schemas.microsoft.com/office/drawing/2014/main" id="{4B1954B2-CF06-2A5A-5A7C-56E9018A9CB7}"/>
                </a:ext>
              </a:extLst>
            </p:cNvPr>
            <p:cNvSpPr/>
            <p:nvPr/>
          </p:nvSpPr>
          <p:spPr>
            <a:xfrm>
              <a:off x="1964865" y="6841796"/>
              <a:ext cx="239663" cy="1533842"/>
            </a:xfrm>
            <a:prstGeom prst="rect">
              <a:avLst/>
            </a:prstGeom>
            <a:solidFill>
              <a:srgbClr val="C1E5F5"/>
            </a:solidFill>
            <a:ln>
              <a:solidFill>
                <a:srgbClr val="C1E5F5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800" dirty="0">
                <a:latin typeface="JetBrains Mono" panose="02000009000000000000" pitchFamily="49" charset="0"/>
                <a:ea typeface="JetBrains Mono" panose="02000009000000000000" pitchFamily="49" charset="0"/>
                <a:cs typeface="JetBrains Mono" panose="02000009000000000000" pitchFamily="49" charset="0"/>
              </a:endParaRPr>
            </a:p>
          </p:txBody>
        </p:sp>
        <p:sp>
          <p:nvSpPr>
            <p:cNvPr id="720" name="Rectangle 719">
              <a:extLst>
                <a:ext uri="{FF2B5EF4-FFF2-40B4-BE49-F238E27FC236}">
                  <a16:creationId xmlns:a16="http://schemas.microsoft.com/office/drawing/2014/main" id="{F8C25DB8-3F26-1777-BF34-22E8DA440D92}"/>
                </a:ext>
              </a:extLst>
            </p:cNvPr>
            <p:cNvSpPr/>
            <p:nvPr/>
          </p:nvSpPr>
          <p:spPr>
            <a:xfrm>
              <a:off x="1901931" y="8378036"/>
              <a:ext cx="766920" cy="36855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000" dirty="0" err="1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Bnmeani</a:t>
              </a:r>
              <a:endParaRPr lang="en-US" sz="1000" dirty="0">
                <a:latin typeface="JetBrains Mono" panose="02000009000000000000" pitchFamily="49" charset="0"/>
                <a:ea typeface="JetBrains Mono" panose="02000009000000000000" pitchFamily="49" charset="0"/>
                <a:cs typeface="JetBrains Mono" panose="02000009000000000000" pitchFamily="49" charset="0"/>
              </a:endParaRPr>
            </a:p>
            <a:p>
              <a:r>
                <a: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64</a:t>
              </a:r>
            </a:p>
          </p:txBody>
        </p:sp>
        <p:sp>
          <p:nvSpPr>
            <p:cNvPr id="721" name="Rectangle 720">
              <a:extLst>
                <a:ext uri="{FF2B5EF4-FFF2-40B4-BE49-F238E27FC236}">
                  <a16:creationId xmlns:a16="http://schemas.microsoft.com/office/drawing/2014/main" id="{7C4ABC69-2348-1A6E-F618-2B77958A6A0B}"/>
                </a:ext>
              </a:extLst>
            </p:cNvPr>
            <p:cNvSpPr/>
            <p:nvPr/>
          </p:nvSpPr>
          <p:spPr>
            <a:xfrm>
              <a:off x="7241114" y="6845404"/>
              <a:ext cx="239663" cy="1533842"/>
            </a:xfrm>
            <a:prstGeom prst="rect">
              <a:avLst/>
            </a:prstGeom>
            <a:solidFill>
              <a:srgbClr val="C1E5F5"/>
            </a:solidFill>
            <a:ln>
              <a:solidFill>
                <a:srgbClr val="C1E5F5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800" dirty="0">
                <a:latin typeface="JetBrains Mono" panose="02000009000000000000" pitchFamily="49" charset="0"/>
                <a:ea typeface="JetBrains Mono" panose="02000009000000000000" pitchFamily="49" charset="0"/>
                <a:cs typeface="JetBrains Mono" panose="02000009000000000000" pitchFamily="49" charset="0"/>
              </a:endParaRPr>
            </a:p>
          </p:txBody>
        </p:sp>
        <p:sp>
          <p:nvSpPr>
            <p:cNvPr id="722" name="Rectangle 721">
              <a:extLst>
                <a:ext uri="{FF2B5EF4-FFF2-40B4-BE49-F238E27FC236}">
                  <a16:creationId xmlns:a16="http://schemas.microsoft.com/office/drawing/2014/main" id="{FBA627C8-2BDE-27EC-12ED-E5D4ABE2754A}"/>
                </a:ext>
              </a:extLst>
            </p:cNvPr>
            <p:cNvSpPr/>
            <p:nvPr/>
          </p:nvSpPr>
          <p:spPr>
            <a:xfrm>
              <a:off x="9229032" y="6841796"/>
              <a:ext cx="239663" cy="1533842"/>
            </a:xfrm>
            <a:prstGeom prst="rect">
              <a:avLst/>
            </a:prstGeom>
            <a:solidFill>
              <a:srgbClr val="C1E5F5"/>
            </a:solidFill>
            <a:ln>
              <a:solidFill>
                <a:srgbClr val="C1E5F5"/>
              </a:solidFill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800" dirty="0">
                <a:latin typeface="JetBrains Mono" panose="02000009000000000000" pitchFamily="49" charset="0"/>
                <a:ea typeface="JetBrains Mono" panose="02000009000000000000" pitchFamily="49" charset="0"/>
                <a:cs typeface="JetBrains Mono" panose="02000009000000000000" pitchFamily="49" charset="0"/>
              </a:endParaRPr>
            </a:p>
          </p:txBody>
        </p:sp>
        <p:sp>
          <p:nvSpPr>
            <p:cNvPr id="723" name="Rectangle 722">
              <a:extLst>
                <a:ext uri="{FF2B5EF4-FFF2-40B4-BE49-F238E27FC236}">
                  <a16:creationId xmlns:a16="http://schemas.microsoft.com/office/drawing/2014/main" id="{9D274E64-3373-7603-648E-78CA83517053}"/>
                </a:ext>
              </a:extLst>
            </p:cNvPr>
            <p:cNvSpPr/>
            <p:nvPr/>
          </p:nvSpPr>
          <p:spPr>
            <a:xfrm>
              <a:off x="9778619" y="6852009"/>
              <a:ext cx="239663" cy="1533842"/>
            </a:xfrm>
            <a:prstGeom prst="rect">
              <a:avLst/>
            </a:prstGeom>
            <a:solidFill>
              <a:srgbClr val="C1E5F5"/>
            </a:solidFill>
            <a:ln>
              <a:solidFill>
                <a:srgbClr val="C1E5F5"/>
              </a:solidFill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800" dirty="0">
                <a:latin typeface="JetBrains Mono" panose="02000009000000000000" pitchFamily="49" charset="0"/>
                <a:ea typeface="JetBrains Mono" panose="02000009000000000000" pitchFamily="49" charset="0"/>
                <a:cs typeface="JetBrains Mono" panose="02000009000000000000" pitchFamily="49" charset="0"/>
              </a:endParaRPr>
            </a:p>
          </p:txBody>
        </p:sp>
        <p:sp>
          <p:nvSpPr>
            <p:cNvPr id="724" name="Rectangle 723">
              <a:extLst>
                <a:ext uri="{FF2B5EF4-FFF2-40B4-BE49-F238E27FC236}">
                  <a16:creationId xmlns:a16="http://schemas.microsoft.com/office/drawing/2014/main" id="{32A7F2C7-2B67-E55B-CDF9-0CCEF06E67F5}"/>
                </a:ext>
              </a:extLst>
            </p:cNvPr>
            <p:cNvSpPr/>
            <p:nvPr/>
          </p:nvSpPr>
          <p:spPr>
            <a:xfrm>
              <a:off x="340898" y="5040800"/>
              <a:ext cx="3308271" cy="3287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i="1" dirty="0">
                  <a:solidFill>
                    <a:srgbClr val="C00000"/>
                  </a:solidFill>
                </a:rPr>
                <a:t>Batch Normalization Layer</a:t>
              </a:r>
            </a:p>
          </p:txBody>
        </p:sp>
      </p:grpSp>
      <p:sp>
        <p:nvSpPr>
          <p:cNvPr id="77" name="Oval 76">
            <a:extLst>
              <a:ext uri="{FF2B5EF4-FFF2-40B4-BE49-F238E27FC236}">
                <a16:creationId xmlns:a16="http://schemas.microsoft.com/office/drawing/2014/main" id="{48D938B6-427E-6596-084C-9E175387ACB2}"/>
              </a:ext>
            </a:extLst>
          </p:cNvPr>
          <p:cNvSpPr/>
          <p:nvPr/>
        </p:nvSpPr>
        <p:spPr>
          <a:xfrm>
            <a:off x="-53296457" y="39831595"/>
            <a:ext cx="6792686" cy="679268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047BCEAF-D099-3C75-B580-206585607861}"/>
              </a:ext>
            </a:extLst>
          </p:cNvPr>
          <p:cNvSpPr/>
          <p:nvPr/>
        </p:nvSpPr>
        <p:spPr>
          <a:xfrm>
            <a:off x="82954541" y="-51641496"/>
            <a:ext cx="6792686" cy="679268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grpSp>
        <p:nvGrpSpPr>
          <p:cNvPr id="671" name="Group 670">
            <a:extLst>
              <a:ext uri="{FF2B5EF4-FFF2-40B4-BE49-F238E27FC236}">
                <a16:creationId xmlns:a16="http://schemas.microsoft.com/office/drawing/2014/main" id="{F9EE3F8B-6B43-4D3A-CA30-BD0E5D8C551C}"/>
              </a:ext>
            </a:extLst>
          </p:cNvPr>
          <p:cNvGrpSpPr/>
          <p:nvPr/>
        </p:nvGrpSpPr>
        <p:grpSpPr>
          <a:xfrm>
            <a:off x="3572892" y="0"/>
            <a:ext cx="5044670" cy="3573180"/>
            <a:chOff x="340898" y="0"/>
            <a:chExt cx="5044670" cy="3573180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2445DE35-313C-5F49-7959-5F947533EBDB}"/>
                </a:ext>
              </a:extLst>
            </p:cNvPr>
            <p:cNvSpPr/>
            <p:nvPr/>
          </p:nvSpPr>
          <p:spPr>
            <a:xfrm>
              <a:off x="1634092" y="2709418"/>
              <a:ext cx="766920" cy="4562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W1</a:t>
              </a:r>
            </a:p>
            <a:p>
              <a:r>
                <a: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32,64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F4C5D985-D8DE-4C54-2DC4-D204926189FA}"/>
                </a:ext>
              </a:extLst>
            </p:cNvPr>
            <p:cNvSpPr/>
            <p:nvPr/>
          </p:nvSpPr>
          <p:spPr>
            <a:xfrm>
              <a:off x="3318862" y="3116944"/>
              <a:ext cx="766920" cy="4562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b1</a:t>
              </a:r>
            </a:p>
            <a:p>
              <a:r>
                <a: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64</a:t>
              </a:r>
            </a:p>
          </p:txBody>
        </p:sp>
        <p:grpSp>
          <p:nvGrpSpPr>
            <p:cNvPr id="639" name="Group 638">
              <a:extLst>
                <a:ext uri="{FF2B5EF4-FFF2-40B4-BE49-F238E27FC236}">
                  <a16:creationId xmlns:a16="http://schemas.microsoft.com/office/drawing/2014/main" id="{06186727-E828-C5EC-C2CF-94229DD220F1}"/>
                </a:ext>
              </a:extLst>
            </p:cNvPr>
            <p:cNvGrpSpPr/>
            <p:nvPr/>
          </p:nvGrpSpPr>
          <p:grpSpPr>
            <a:xfrm>
              <a:off x="340898" y="0"/>
              <a:ext cx="5044670" cy="3108681"/>
              <a:chOff x="340898" y="0"/>
              <a:chExt cx="5044670" cy="3108681"/>
            </a:xfrm>
          </p:grpSpPr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136FDFEF-83BF-7B31-08EA-EBA58DB2D9C9}"/>
                  </a:ext>
                </a:extLst>
              </p:cNvPr>
              <p:cNvSpPr/>
              <p:nvPr/>
            </p:nvSpPr>
            <p:spPr>
              <a:xfrm>
                <a:off x="349250" y="357683"/>
                <a:ext cx="766920" cy="45333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1000" dirty="0" err="1">
                    <a:latin typeface="JetBrains Mono" panose="02000009000000000000" pitchFamily="49" charset="0"/>
                    <a:ea typeface="JetBrains Mono" panose="02000009000000000000" pitchFamily="49" charset="0"/>
                    <a:cs typeface="JetBrains Mono" panose="02000009000000000000" pitchFamily="49" charset="0"/>
                  </a:rPr>
                  <a:t>Xb</a:t>
                </a:r>
                <a:endPara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endParaRPr>
              </a:p>
              <a:p>
                <a:r>
                  <a:rPr lang="en-US" sz="1000" dirty="0">
                    <a:latin typeface="JetBrains Mono" panose="02000009000000000000" pitchFamily="49" charset="0"/>
                    <a:ea typeface="JetBrains Mono" panose="02000009000000000000" pitchFamily="49" charset="0"/>
                    <a:cs typeface="JetBrains Mono" panose="02000009000000000000" pitchFamily="49" charset="0"/>
                  </a:rPr>
                  <a:t>32,3</a:t>
                </a: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BB83B23C-1A42-5EA5-F4C7-AC0C5074994F}"/>
                  </a:ext>
                </a:extLst>
              </p:cNvPr>
              <p:cNvSpPr/>
              <p:nvPr/>
            </p:nvSpPr>
            <p:spPr>
              <a:xfrm>
                <a:off x="673027" y="2483686"/>
                <a:ext cx="766920" cy="45623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1000" dirty="0">
                    <a:latin typeface="JetBrains Mono" panose="02000009000000000000" pitchFamily="49" charset="0"/>
                    <a:ea typeface="JetBrains Mono" panose="02000009000000000000" pitchFamily="49" charset="0"/>
                    <a:cs typeface="JetBrains Mono" panose="02000009000000000000" pitchFamily="49" charset="0"/>
                  </a:rPr>
                  <a:t>C</a:t>
                </a:r>
              </a:p>
              <a:p>
                <a:r>
                  <a:rPr lang="en-US" sz="1000" dirty="0">
                    <a:latin typeface="JetBrains Mono" panose="02000009000000000000" pitchFamily="49" charset="0"/>
                    <a:ea typeface="JetBrains Mono" panose="02000009000000000000" pitchFamily="49" charset="0"/>
                    <a:cs typeface="JetBrains Mono" panose="02000009000000000000" pitchFamily="49" charset="0"/>
                  </a:rPr>
                  <a:t>27,10</a:t>
                </a:r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2504C5E7-AB28-5F81-F5AA-23482575D978}"/>
                  </a:ext>
                </a:extLst>
              </p:cNvPr>
              <p:cNvSpPr/>
              <p:nvPr/>
            </p:nvSpPr>
            <p:spPr>
              <a:xfrm>
                <a:off x="1280075" y="355737"/>
                <a:ext cx="766920" cy="45333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1000" dirty="0" err="1">
                    <a:latin typeface="JetBrains Mono" panose="02000009000000000000" pitchFamily="49" charset="0"/>
                    <a:ea typeface="JetBrains Mono" panose="02000009000000000000" pitchFamily="49" charset="0"/>
                    <a:cs typeface="JetBrains Mono" panose="02000009000000000000" pitchFamily="49" charset="0"/>
                  </a:rPr>
                  <a:t>emb</a:t>
                </a:r>
                <a:endPara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endParaRPr>
              </a:p>
              <a:p>
                <a:r>
                  <a:rPr lang="en-US" sz="1000" dirty="0">
                    <a:latin typeface="JetBrains Mono" panose="02000009000000000000" pitchFamily="49" charset="0"/>
                    <a:ea typeface="JetBrains Mono" panose="02000009000000000000" pitchFamily="49" charset="0"/>
                    <a:cs typeface="JetBrains Mono" panose="02000009000000000000" pitchFamily="49" charset="0"/>
                  </a:rPr>
                  <a:t>32,3,10</a:t>
                </a:r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9AFBBCA6-2C7C-35E3-F239-25F0BAF5D113}"/>
                  </a:ext>
                </a:extLst>
              </p:cNvPr>
              <p:cNvSpPr/>
              <p:nvPr/>
            </p:nvSpPr>
            <p:spPr>
              <a:xfrm>
                <a:off x="2091362" y="368817"/>
                <a:ext cx="766920" cy="45333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1000" dirty="0" err="1">
                    <a:latin typeface="JetBrains Mono" panose="02000009000000000000" pitchFamily="49" charset="0"/>
                    <a:ea typeface="JetBrains Mono" panose="02000009000000000000" pitchFamily="49" charset="0"/>
                    <a:cs typeface="JetBrains Mono" panose="02000009000000000000" pitchFamily="49" charset="0"/>
                  </a:rPr>
                  <a:t>embcat</a:t>
                </a:r>
                <a:endPara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endParaRPr>
              </a:p>
              <a:p>
                <a:r>
                  <a:rPr lang="en-US" sz="1000" dirty="0">
                    <a:latin typeface="JetBrains Mono" panose="02000009000000000000" pitchFamily="49" charset="0"/>
                    <a:ea typeface="JetBrains Mono" panose="02000009000000000000" pitchFamily="49" charset="0"/>
                    <a:cs typeface="JetBrains Mono" panose="02000009000000000000" pitchFamily="49" charset="0"/>
                  </a:rPr>
                  <a:t>32,30</a:t>
                </a:r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B30C69DD-1F7B-48E3-34AC-10A1C1F205B2}"/>
                  </a:ext>
                </a:extLst>
              </p:cNvPr>
              <p:cNvSpPr/>
              <p:nvPr/>
            </p:nvSpPr>
            <p:spPr>
              <a:xfrm>
                <a:off x="361592" y="817430"/>
                <a:ext cx="71899" cy="766920"/>
              </a:xfrm>
              <a:prstGeom prst="rect">
                <a:avLst/>
              </a:prstGeom>
              <a:solidFill>
                <a:srgbClr val="C1E5F5"/>
              </a:solidFill>
              <a:ln>
                <a:solidFill>
                  <a:srgbClr val="C1E5F5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en-US" sz="8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endParaRPr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B770B7B0-B09E-FFCD-BA47-6A4D78E52C20}"/>
                  </a:ext>
                </a:extLst>
              </p:cNvPr>
              <p:cNvSpPr/>
              <p:nvPr/>
            </p:nvSpPr>
            <p:spPr>
              <a:xfrm>
                <a:off x="2115328" y="817430"/>
                <a:ext cx="718988" cy="766920"/>
              </a:xfrm>
              <a:prstGeom prst="rect">
                <a:avLst/>
              </a:prstGeom>
              <a:solidFill>
                <a:srgbClr val="C1E5F5"/>
              </a:solidFill>
              <a:ln>
                <a:solidFill>
                  <a:srgbClr val="C1E5F5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en-US" sz="8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endParaRPr>
              </a:p>
            </p:txBody>
          </p: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CF99F5A3-10F8-8CB4-C506-CCC8A32B6FA7}"/>
                  </a:ext>
                </a:extLst>
              </p:cNvPr>
              <p:cNvSpPr/>
              <p:nvPr/>
            </p:nvSpPr>
            <p:spPr>
              <a:xfrm>
                <a:off x="3851726" y="817430"/>
                <a:ext cx="1533842" cy="766920"/>
              </a:xfrm>
              <a:prstGeom prst="rect">
                <a:avLst/>
              </a:prstGeom>
              <a:solidFill>
                <a:srgbClr val="C1E5F5"/>
              </a:solidFill>
              <a:ln>
                <a:solidFill>
                  <a:srgbClr val="C1E5F5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en-US" sz="8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endParaRPr>
              </a:p>
            </p:txBody>
          </p:sp>
          <p:cxnSp>
            <p:nvCxnSpPr>
              <p:cNvPr id="130" name="Straight Arrow Connector 129">
                <a:extLst>
                  <a:ext uri="{FF2B5EF4-FFF2-40B4-BE49-F238E27FC236}">
                    <a16:creationId xmlns:a16="http://schemas.microsoft.com/office/drawing/2014/main" id="{0757AE99-6E0B-500F-7486-6D0529ECDACE}"/>
                  </a:ext>
                </a:extLst>
              </p:cNvPr>
              <p:cNvCxnSpPr>
                <a:cxnSpLocks/>
                <a:stCxn id="123" idx="3"/>
                <a:endCxn id="135" idx="1"/>
              </p:cNvCxnSpPr>
              <p:nvPr/>
            </p:nvCxnSpPr>
            <p:spPr>
              <a:xfrm>
                <a:off x="433491" y="1200890"/>
                <a:ext cx="38834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Arrow Connector 130">
                <a:extLst>
                  <a:ext uri="{FF2B5EF4-FFF2-40B4-BE49-F238E27FC236}">
                    <a16:creationId xmlns:a16="http://schemas.microsoft.com/office/drawing/2014/main" id="{1FFBA39D-AABB-AC86-8804-365D75DBC85C}"/>
                  </a:ext>
                </a:extLst>
              </p:cNvPr>
              <p:cNvCxnSpPr>
                <a:cxnSpLocks/>
                <a:stCxn id="124" idx="3"/>
                <a:endCxn id="135" idx="2"/>
              </p:cNvCxnSpPr>
              <p:nvPr/>
            </p:nvCxnSpPr>
            <p:spPr>
              <a:xfrm flipV="1">
                <a:off x="944946" y="1276406"/>
                <a:ext cx="5666" cy="89659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Arrow Connector 131">
                <a:extLst>
                  <a:ext uri="{FF2B5EF4-FFF2-40B4-BE49-F238E27FC236}">
                    <a16:creationId xmlns:a16="http://schemas.microsoft.com/office/drawing/2014/main" id="{8064773C-FD55-348A-1C7D-4B9D35C26C6E}"/>
                  </a:ext>
                </a:extLst>
              </p:cNvPr>
              <p:cNvCxnSpPr>
                <a:cxnSpLocks/>
                <a:endCxn id="126" idx="1"/>
              </p:cNvCxnSpPr>
              <p:nvPr/>
            </p:nvCxnSpPr>
            <p:spPr>
              <a:xfrm>
                <a:off x="1511438" y="1200890"/>
                <a:ext cx="60389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Arrow Connector 132">
                <a:extLst>
                  <a:ext uri="{FF2B5EF4-FFF2-40B4-BE49-F238E27FC236}">
                    <a16:creationId xmlns:a16="http://schemas.microsoft.com/office/drawing/2014/main" id="{016F242A-3A30-36CF-1ABA-8D435C124114}"/>
                  </a:ext>
                </a:extLst>
              </p:cNvPr>
              <p:cNvCxnSpPr>
                <a:cxnSpLocks/>
                <a:stCxn id="126" idx="3"/>
                <a:endCxn id="134" idx="1"/>
              </p:cNvCxnSpPr>
              <p:nvPr/>
            </p:nvCxnSpPr>
            <p:spPr>
              <a:xfrm>
                <a:off x="2834316" y="1200890"/>
                <a:ext cx="254401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4" name="TextBox 133">
                <a:extLst>
                  <a:ext uri="{FF2B5EF4-FFF2-40B4-BE49-F238E27FC236}">
                    <a16:creationId xmlns:a16="http://schemas.microsoft.com/office/drawing/2014/main" id="{5C7A46F0-3BEC-C025-4DDE-062C02E3749C}"/>
                  </a:ext>
                </a:extLst>
              </p:cNvPr>
              <p:cNvSpPr txBox="1"/>
              <p:nvPr/>
            </p:nvSpPr>
            <p:spPr>
              <a:xfrm>
                <a:off x="3088718" y="1125374"/>
                <a:ext cx="172159" cy="1510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800" b="1" dirty="0">
                    <a:solidFill>
                      <a:schemeClr val="accent5">
                        <a:lumMod val="75000"/>
                      </a:schemeClr>
                    </a:solidFill>
                    <a:latin typeface="JetBrains Mono" panose="02000009000000000000" pitchFamily="49" charset="0"/>
                    <a:ea typeface="JetBrains Mono" panose="02000009000000000000" pitchFamily="49" charset="0"/>
                    <a:cs typeface="JetBrains Mono" panose="02000009000000000000" pitchFamily="49" charset="0"/>
                  </a:rPr>
                  <a:t>@</a:t>
                </a:r>
              </a:p>
            </p:txBody>
          </p:sp>
          <p:sp>
            <p:nvSpPr>
              <p:cNvPr id="135" name="TextBox 134">
                <a:extLst>
                  <a:ext uri="{FF2B5EF4-FFF2-40B4-BE49-F238E27FC236}">
                    <a16:creationId xmlns:a16="http://schemas.microsoft.com/office/drawing/2014/main" id="{1639396B-72D6-9895-5E6B-325410B87903}"/>
                  </a:ext>
                </a:extLst>
              </p:cNvPr>
              <p:cNvSpPr txBox="1"/>
              <p:nvPr/>
            </p:nvSpPr>
            <p:spPr>
              <a:xfrm>
                <a:off x="821831" y="1125374"/>
                <a:ext cx="257564" cy="1510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800" b="1" dirty="0" err="1">
                    <a:solidFill>
                      <a:schemeClr val="accent5">
                        <a:lumMod val="75000"/>
                      </a:schemeClr>
                    </a:solidFill>
                    <a:latin typeface="JetBrains Mono" panose="02000009000000000000" pitchFamily="49" charset="0"/>
                    <a:ea typeface="JetBrains Mono" panose="02000009000000000000" pitchFamily="49" charset="0"/>
                    <a:cs typeface="JetBrains Mono" panose="02000009000000000000" pitchFamily="49" charset="0"/>
                  </a:rPr>
                  <a:t>idx</a:t>
                </a:r>
                <a:endParaRPr lang="en-US" sz="800" b="1" dirty="0">
                  <a:solidFill>
                    <a:schemeClr val="accent5">
                      <a:lumMod val="75000"/>
                    </a:schemeClr>
                  </a:solidFill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endParaRPr>
              </a:p>
            </p:txBody>
          </p:sp>
          <p:sp>
            <p:nvSpPr>
              <p:cNvPr id="136" name="TextBox 135">
                <a:extLst>
                  <a:ext uri="{FF2B5EF4-FFF2-40B4-BE49-F238E27FC236}">
                    <a16:creationId xmlns:a16="http://schemas.microsoft.com/office/drawing/2014/main" id="{2FAAB854-D94B-4130-0A22-DBA7EBE8F0B6}"/>
                  </a:ext>
                </a:extLst>
              </p:cNvPr>
              <p:cNvSpPr txBox="1"/>
              <p:nvPr/>
            </p:nvSpPr>
            <p:spPr>
              <a:xfrm>
                <a:off x="3477010" y="1125374"/>
                <a:ext cx="172159" cy="1510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800" b="1" dirty="0">
                    <a:solidFill>
                      <a:schemeClr val="accent5">
                        <a:lumMod val="75000"/>
                      </a:schemeClr>
                    </a:solidFill>
                    <a:latin typeface="JetBrains Mono" panose="02000009000000000000" pitchFamily="49" charset="0"/>
                    <a:ea typeface="JetBrains Mono" panose="02000009000000000000" pitchFamily="49" charset="0"/>
                    <a:cs typeface="JetBrains Mono" panose="02000009000000000000" pitchFamily="49" charset="0"/>
                  </a:rPr>
                  <a:t>+</a:t>
                </a:r>
              </a:p>
            </p:txBody>
          </p:sp>
          <p:cxnSp>
            <p:nvCxnSpPr>
              <p:cNvPr id="137" name="Straight Arrow Connector 136">
                <a:extLst>
                  <a:ext uri="{FF2B5EF4-FFF2-40B4-BE49-F238E27FC236}">
                    <a16:creationId xmlns:a16="http://schemas.microsoft.com/office/drawing/2014/main" id="{40ABF38A-EA24-2381-9CC5-26A56D00EAEA}"/>
                  </a:ext>
                </a:extLst>
              </p:cNvPr>
              <p:cNvCxnSpPr>
                <a:cxnSpLocks/>
                <a:stCxn id="127" idx="3"/>
                <a:endCxn id="134" idx="2"/>
              </p:cNvCxnSpPr>
              <p:nvPr/>
            </p:nvCxnSpPr>
            <p:spPr>
              <a:xfrm flipV="1">
                <a:off x="3167934" y="1276407"/>
                <a:ext cx="6864" cy="104674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Arrow Connector 137">
                <a:extLst>
                  <a:ext uri="{FF2B5EF4-FFF2-40B4-BE49-F238E27FC236}">
                    <a16:creationId xmlns:a16="http://schemas.microsoft.com/office/drawing/2014/main" id="{1B3787E4-F903-D94B-03FD-B4EE733F6E21}"/>
                  </a:ext>
                </a:extLst>
              </p:cNvPr>
              <p:cNvCxnSpPr>
                <a:cxnSpLocks/>
                <a:stCxn id="128" idx="3"/>
                <a:endCxn id="136" idx="2"/>
              </p:cNvCxnSpPr>
              <p:nvPr/>
            </p:nvCxnSpPr>
            <p:spPr>
              <a:xfrm flipV="1">
                <a:off x="3563089" y="1276407"/>
                <a:ext cx="1" cy="106535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Arrow Connector 138">
                <a:extLst>
                  <a:ext uri="{FF2B5EF4-FFF2-40B4-BE49-F238E27FC236}">
                    <a16:creationId xmlns:a16="http://schemas.microsoft.com/office/drawing/2014/main" id="{82FF14BD-0291-70DF-9514-59ECA1A44ECE}"/>
                  </a:ext>
                </a:extLst>
              </p:cNvPr>
              <p:cNvCxnSpPr>
                <a:cxnSpLocks/>
                <a:stCxn id="135" idx="3"/>
              </p:cNvCxnSpPr>
              <p:nvPr/>
            </p:nvCxnSpPr>
            <p:spPr>
              <a:xfrm>
                <a:off x="1079394" y="1200890"/>
                <a:ext cx="360145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Arrow Connector 140">
                <a:extLst>
                  <a:ext uri="{FF2B5EF4-FFF2-40B4-BE49-F238E27FC236}">
                    <a16:creationId xmlns:a16="http://schemas.microsoft.com/office/drawing/2014/main" id="{5DCF963E-D877-C449-D049-95C710D79C19}"/>
                  </a:ext>
                </a:extLst>
              </p:cNvPr>
              <p:cNvCxnSpPr>
                <a:cxnSpLocks/>
                <a:stCxn id="134" idx="3"/>
                <a:endCxn id="136" idx="1"/>
              </p:cNvCxnSpPr>
              <p:nvPr/>
            </p:nvCxnSpPr>
            <p:spPr>
              <a:xfrm>
                <a:off x="3260877" y="1200890"/>
                <a:ext cx="216133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Arrow Connector 141">
                <a:extLst>
                  <a:ext uri="{FF2B5EF4-FFF2-40B4-BE49-F238E27FC236}">
                    <a16:creationId xmlns:a16="http://schemas.microsoft.com/office/drawing/2014/main" id="{C53939B4-D9CA-538D-827F-DE29692F8E0C}"/>
                  </a:ext>
                </a:extLst>
              </p:cNvPr>
              <p:cNvCxnSpPr>
                <a:cxnSpLocks/>
                <a:stCxn id="136" idx="3"/>
                <a:endCxn id="129" idx="1"/>
              </p:cNvCxnSpPr>
              <p:nvPr/>
            </p:nvCxnSpPr>
            <p:spPr>
              <a:xfrm>
                <a:off x="3649169" y="1200890"/>
                <a:ext cx="202557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8" name="Rectangle 617">
                <a:extLst>
                  <a:ext uri="{FF2B5EF4-FFF2-40B4-BE49-F238E27FC236}">
                    <a16:creationId xmlns:a16="http://schemas.microsoft.com/office/drawing/2014/main" id="{5076DF1D-9E4A-3C88-1E3E-01F9B8B57842}"/>
                  </a:ext>
                </a:extLst>
              </p:cNvPr>
              <p:cNvSpPr/>
              <p:nvPr/>
            </p:nvSpPr>
            <p:spPr>
              <a:xfrm>
                <a:off x="3849992" y="356384"/>
                <a:ext cx="766920" cy="45333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1000" dirty="0" err="1">
                    <a:latin typeface="JetBrains Mono" panose="02000009000000000000" pitchFamily="49" charset="0"/>
                    <a:ea typeface="JetBrains Mono" panose="02000009000000000000" pitchFamily="49" charset="0"/>
                    <a:cs typeface="JetBrains Mono" panose="02000009000000000000" pitchFamily="49" charset="0"/>
                  </a:rPr>
                  <a:t>hprebn</a:t>
                </a:r>
                <a:endPara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endParaRPr>
              </a:p>
              <a:p>
                <a:r>
                  <a:rPr lang="en-US" sz="1000" dirty="0">
                    <a:latin typeface="JetBrains Mono" panose="02000009000000000000" pitchFamily="49" charset="0"/>
                    <a:ea typeface="JetBrains Mono" panose="02000009000000000000" pitchFamily="49" charset="0"/>
                    <a:cs typeface="JetBrains Mono" panose="02000009000000000000" pitchFamily="49" charset="0"/>
                  </a:rPr>
                  <a:t>32,64</a:t>
                </a:r>
              </a:p>
            </p:txBody>
          </p:sp>
          <p:grpSp>
            <p:nvGrpSpPr>
              <p:cNvPr id="625" name="Group 624">
                <a:extLst>
                  <a:ext uri="{FF2B5EF4-FFF2-40B4-BE49-F238E27FC236}">
                    <a16:creationId xmlns:a16="http://schemas.microsoft.com/office/drawing/2014/main" id="{D1A4B052-0890-3D4E-6A8E-EB9DE850405F}"/>
                  </a:ext>
                </a:extLst>
              </p:cNvPr>
              <p:cNvGrpSpPr/>
              <p:nvPr/>
            </p:nvGrpSpPr>
            <p:grpSpPr>
              <a:xfrm>
                <a:off x="1439539" y="813354"/>
                <a:ext cx="223996" cy="933923"/>
                <a:chOff x="1555269" y="-238225"/>
                <a:chExt cx="319524" cy="1332217"/>
              </a:xfrm>
              <a:solidFill>
                <a:srgbClr val="C1E5F5"/>
              </a:solidFill>
            </p:grpSpPr>
            <p:sp>
              <p:nvSpPr>
                <p:cNvPr id="626" name="Rectangle 625">
                  <a:extLst>
                    <a:ext uri="{FF2B5EF4-FFF2-40B4-BE49-F238E27FC236}">
                      <a16:creationId xmlns:a16="http://schemas.microsoft.com/office/drawing/2014/main" id="{9DD73168-C0DC-3C0E-F771-DE01E9EFCBAD}"/>
                    </a:ext>
                  </a:extLst>
                </p:cNvPr>
                <p:cNvSpPr/>
                <p:nvPr/>
              </p:nvSpPr>
              <p:spPr>
                <a:xfrm>
                  <a:off x="1555269" y="0"/>
                  <a:ext cx="102562" cy="1093992"/>
                </a:xfrm>
                <a:prstGeom prst="rect">
                  <a:avLst/>
                </a:prstGeom>
                <a:grpFill/>
                <a:ln>
                  <a:solidFill>
                    <a:srgbClr val="C1E5F5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endParaRPr lang="en-US" sz="800" dirty="0">
                    <a:latin typeface="JetBrains Mono" panose="02000009000000000000" pitchFamily="49" charset="0"/>
                    <a:ea typeface="JetBrains Mono" panose="02000009000000000000" pitchFamily="49" charset="0"/>
                    <a:cs typeface="JetBrains Mono" panose="02000009000000000000" pitchFamily="49" charset="0"/>
                  </a:endParaRPr>
                </a:p>
              </p:txBody>
            </p:sp>
            <p:sp>
              <p:nvSpPr>
                <p:cNvPr id="627" name="Rectangle 626">
                  <a:extLst>
                    <a:ext uri="{FF2B5EF4-FFF2-40B4-BE49-F238E27FC236}">
                      <a16:creationId xmlns:a16="http://schemas.microsoft.com/office/drawing/2014/main" id="{A916A4B7-537F-6167-F0BB-8B7A22EAEE7E}"/>
                    </a:ext>
                  </a:extLst>
                </p:cNvPr>
                <p:cNvSpPr/>
                <p:nvPr/>
              </p:nvSpPr>
              <p:spPr>
                <a:xfrm>
                  <a:off x="1772231" y="-238222"/>
                  <a:ext cx="102562" cy="1093992"/>
                </a:xfrm>
                <a:prstGeom prst="rect">
                  <a:avLst/>
                </a:prstGeom>
                <a:grpFill/>
                <a:ln>
                  <a:solidFill>
                    <a:srgbClr val="C1E5F5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endParaRPr lang="en-US" sz="800" dirty="0">
                    <a:latin typeface="JetBrains Mono" panose="02000009000000000000" pitchFamily="49" charset="0"/>
                    <a:ea typeface="JetBrains Mono" panose="02000009000000000000" pitchFamily="49" charset="0"/>
                    <a:cs typeface="JetBrains Mono" panose="02000009000000000000" pitchFamily="49" charset="0"/>
                  </a:endParaRPr>
                </a:p>
              </p:txBody>
            </p:sp>
            <p:sp>
              <p:nvSpPr>
                <p:cNvPr id="628" name="Right Triangle 627">
                  <a:extLst>
                    <a:ext uri="{FF2B5EF4-FFF2-40B4-BE49-F238E27FC236}">
                      <a16:creationId xmlns:a16="http://schemas.microsoft.com/office/drawing/2014/main" id="{B3321330-FBEE-F21F-5DB2-3057B4EA5E03}"/>
                    </a:ext>
                  </a:extLst>
                </p:cNvPr>
                <p:cNvSpPr/>
                <p:nvPr/>
              </p:nvSpPr>
              <p:spPr>
                <a:xfrm rot="5400000">
                  <a:off x="1647201" y="866400"/>
                  <a:ext cx="238222" cy="216962"/>
                </a:xfrm>
                <a:prstGeom prst="rtTriangle">
                  <a:avLst/>
                </a:prstGeom>
                <a:grpFill/>
                <a:ln>
                  <a:solidFill>
                    <a:srgbClr val="C1E5F5"/>
                  </a:solidFill>
                </a:ln>
              </p:spPr>
              <p:style>
                <a:lnRef idx="2">
                  <a:schemeClr val="accent4">
                    <a:shade val="15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9" name="Right Triangle 628">
                  <a:extLst>
                    <a:ext uri="{FF2B5EF4-FFF2-40B4-BE49-F238E27FC236}">
                      <a16:creationId xmlns:a16="http://schemas.microsoft.com/office/drawing/2014/main" id="{FC50FE5A-75F6-B751-07DE-9F49CCC1A307}"/>
                    </a:ext>
                  </a:extLst>
                </p:cNvPr>
                <p:cNvSpPr/>
                <p:nvPr/>
              </p:nvSpPr>
              <p:spPr>
                <a:xfrm rot="16200000">
                  <a:off x="1551857" y="-234812"/>
                  <a:ext cx="223787" cy="216962"/>
                </a:xfrm>
                <a:prstGeom prst="rtTriangle">
                  <a:avLst/>
                </a:prstGeom>
                <a:grpFill/>
                <a:ln>
                  <a:solidFill>
                    <a:srgbClr val="C1E5F5"/>
                  </a:solidFill>
                </a:ln>
              </p:spPr>
              <p:style>
                <a:lnRef idx="2">
                  <a:schemeClr val="accent4">
                    <a:shade val="15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0" name="Rectangle 629">
                  <a:extLst>
                    <a:ext uri="{FF2B5EF4-FFF2-40B4-BE49-F238E27FC236}">
                      <a16:creationId xmlns:a16="http://schemas.microsoft.com/office/drawing/2014/main" id="{FECA87C0-A6D4-3654-94B5-06D6A341809B}"/>
                    </a:ext>
                  </a:extLst>
                </p:cNvPr>
                <p:cNvSpPr/>
                <p:nvPr/>
              </p:nvSpPr>
              <p:spPr>
                <a:xfrm>
                  <a:off x="1668270" y="-14437"/>
                  <a:ext cx="102562" cy="870207"/>
                </a:xfrm>
                <a:prstGeom prst="rect">
                  <a:avLst/>
                </a:prstGeom>
                <a:grpFill/>
                <a:ln>
                  <a:solidFill>
                    <a:srgbClr val="C1E5F5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endParaRPr lang="en-US" sz="800" dirty="0">
                    <a:latin typeface="JetBrains Mono" panose="02000009000000000000" pitchFamily="49" charset="0"/>
                    <a:ea typeface="JetBrains Mono" panose="02000009000000000000" pitchFamily="49" charset="0"/>
                    <a:cs typeface="JetBrains Mono" panose="02000009000000000000" pitchFamily="49" charset="0"/>
                  </a:endParaRPr>
                </a:p>
              </p:txBody>
            </p:sp>
          </p:grpSp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C7D279B8-7080-3994-E231-27B12589B05E}"/>
                  </a:ext>
                </a:extLst>
              </p:cNvPr>
              <p:cNvSpPr/>
              <p:nvPr/>
            </p:nvSpPr>
            <p:spPr>
              <a:xfrm>
                <a:off x="705283" y="1849458"/>
                <a:ext cx="239663" cy="647089"/>
              </a:xfrm>
              <a:prstGeom prst="rect">
                <a:avLst/>
              </a:prstGeom>
              <a:solidFill>
                <a:srgbClr val="C1E5F5"/>
              </a:solidFill>
              <a:ln>
                <a:solidFill>
                  <a:srgbClr val="C1E5F5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en-US" sz="8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endParaRPr>
              </a:p>
            </p:txBody>
          </p:sp>
          <p:sp>
            <p:nvSpPr>
              <p:cNvPr id="127" name="Rectangle 126">
                <a:extLst>
                  <a:ext uri="{FF2B5EF4-FFF2-40B4-BE49-F238E27FC236}">
                    <a16:creationId xmlns:a16="http://schemas.microsoft.com/office/drawing/2014/main" id="{392BA068-4059-6C91-35DD-740F2E050999}"/>
                  </a:ext>
                </a:extLst>
              </p:cNvPr>
              <p:cNvSpPr/>
              <p:nvPr/>
            </p:nvSpPr>
            <p:spPr>
              <a:xfrm>
                <a:off x="1634092" y="1939690"/>
                <a:ext cx="1533842" cy="766920"/>
              </a:xfrm>
              <a:prstGeom prst="rect">
                <a:avLst/>
              </a:prstGeom>
              <a:solidFill>
                <a:srgbClr val="C1E5F5"/>
              </a:solidFill>
              <a:ln>
                <a:solidFill>
                  <a:srgbClr val="C1E5F5"/>
                </a:solidFill>
              </a:ln>
            </p:spPr>
            <p:style>
              <a:lnRef idx="2">
                <a:schemeClr val="accent2">
                  <a:shade val="15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 sz="8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endParaRPr>
              </a:p>
            </p:txBody>
          </p:sp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005C3FBE-AABD-CA3E-8008-8BA0EA2DB22A}"/>
                  </a:ext>
                </a:extLst>
              </p:cNvPr>
              <p:cNvSpPr/>
              <p:nvPr/>
            </p:nvSpPr>
            <p:spPr>
              <a:xfrm>
                <a:off x="3323426" y="1574839"/>
                <a:ext cx="239663" cy="1533842"/>
              </a:xfrm>
              <a:prstGeom prst="rect">
                <a:avLst/>
              </a:prstGeom>
              <a:solidFill>
                <a:srgbClr val="C1E5F5"/>
              </a:solidFill>
              <a:ln>
                <a:solidFill>
                  <a:srgbClr val="C1E5F5"/>
                </a:solidFill>
              </a:ln>
            </p:spPr>
            <p:style>
              <a:lnRef idx="2">
                <a:schemeClr val="accent2">
                  <a:shade val="15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 sz="8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endParaRPr>
              </a:p>
            </p:txBody>
          </p:sp>
          <p:sp>
            <p:nvSpPr>
              <p:cNvPr id="632" name="Rectangle 631">
                <a:extLst>
                  <a:ext uri="{FF2B5EF4-FFF2-40B4-BE49-F238E27FC236}">
                    <a16:creationId xmlns:a16="http://schemas.microsoft.com/office/drawing/2014/main" id="{E0AF43D9-F6E5-AC44-0B1C-4091BF43D170}"/>
                  </a:ext>
                </a:extLst>
              </p:cNvPr>
              <p:cNvSpPr/>
              <p:nvPr/>
            </p:nvSpPr>
            <p:spPr>
              <a:xfrm>
                <a:off x="340898" y="0"/>
                <a:ext cx="3308271" cy="32873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i="1" dirty="0">
                    <a:solidFill>
                      <a:srgbClr val="C00000"/>
                    </a:solidFill>
                  </a:rPr>
                  <a:t>Embedding &amp; Linear Layer 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45784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70D61E2-4677-5C01-4A76-5E232FBD92A0}"/>
              </a:ext>
            </a:extLst>
          </p:cNvPr>
          <p:cNvGrpSpPr/>
          <p:nvPr/>
        </p:nvGrpSpPr>
        <p:grpSpPr>
          <a:xfrm>
            <a:off x="3551128" y="146682"/>
            <a:ext cx="5188002" cy="3646069"/>
            <a:chOff x="340898" y="9268700"/>
            <a:chExt cx="5188002" cy="3646069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497E6D7C-FB28-884A-1F9F-6179D7705D0A}"/>
                </a:ext>
              </a:extLst>
            </p:cNvPr>
            <p:cNvSpPr/>
            <p:nvPr/>
          </p:nvSpPr>
          <p:spPr>
            <a:xfrm>
              <a:off x="2367601" y="9670970"/>
              <a:ext cx="766920" cy="37618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h</a:t>
              </a:r>
            </a:p>
            <a:p>
              <a:r>
                <a: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32,64</a:t>
              </a: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F27F3E20-C73D-6DE7-452C-2E0313018BF8}"/>
                </a:ext>
              </a:extLst>
            </p:cNvPr>
            <p:cNvSpPr/>
            <p:nvPr/>
          </p:nvSpPr>
          <p:spPr>
            <a:xfrm>
              <a:off x="3435730" y="12518341"/>
              <a:ext cx="766920" cy="3964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W2</a:t>
              </a:r>
            </a:p>
            <a:p>
              <a:r>
                <a: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64,27</a:t>
              </a: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4DAB717F-29A2-77D3-8D2F-82592D29E257}"/>
                </a:ext>
              </a:extLst>
            </p:cNvPr>
            <p:cNvSpPr/>
            <p:nvPr/>
          </p:nvSpPr>
          <p:spPr>
            <a:xfrm>
              <a:off x="4236767" y="11658393"/>
              <a:ext cx="766920" cy="3964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b2</a:t>
              </a:r>
            </a:p>
            <a:p>
              <a:r>
                <a: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27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C13D4F3D-E3F2-8F93-974B-A8C2786444B5}"/>
                </a:ext>
              </a:extLst>
            </p:cNvPr>
            <p:cNvSpPr/>
            <p:nvPr/>
          </p:nvSpPr>
          <p:spPr>
            <a:xfrm>
              <a:off x="352229" y="10054431"/>
              <a:ext cx="1533842" cy="766920"/>
            </a:xfrm>
            <a:prstGeom prst="rect">
              <a:avLst/>
            </a:prstGeom>
            <a:solidFill>
              <a:srgbClr val="C1E5F5"/>
            </a:solidFill>
            <a:ln>
              <a:solidFill>
                <a:srgbClr val="C1E5F5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800" dirty="0">
                <a:latin typeface="JetBrains Mono" panose="02000009000000000000" pitchFamily="49" charset="0"/>
                <a:ea typeface="JetBrains Mono" panose="02000009000000000000" pitchFamily="49" charset="0"/>
                <a:cs typeface="JetBrains Mono" panose="02000009000000000000" pitchFamily="49" charset="0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81211761-E509-DD27-30B2-2A337E1ECD5E}"/>
                </a:ext>
              </a:extLst>
            </p:cNvPr>
            <p:cNvSpPr/>
            <p:nvPr/>
          </p:nvSpPr>
          <p:spPr>
            <a:xfrm>
              <a:off x="2367602" y="10054431"/>
              <a:ext cx="1533842" cy="766920"/>
            </a:xfrm>
            <a:prstGeom prst="rect">
              <a:avLst/>
            </a:prstGeom>
            <a:solidFill>
              <a:srgbClr val="C1E5F5"/>
            </a:solidFill>
            <a:ln>
              <a:solidFill>
                <a:srgbClr val="C1E5F5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800" dirty="0">
                <a:latin typeface="JetBrains Mono" panose="02000009000000000000" pitchFamily="49" charset="0"/>
                <a:ea typeface="JetBrains Mono" panose="02000009000000000000" pitchFamily="49" charset="0"/>
                <a:cs typeface="JetBrains Mono" panose="02000009000000000000" pitchFamily="49" charset="0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1852D52B-2F1E-9F61-85AC-7220D5F3975C}"/>
                </a:ext>
              </a:extLst>
            </p:cNvPr>
            <p:cNvSpPr/>
            <p:nvPr/>
          </p:nvSpPr>
          <p:spPr>
            <a:xfrm>
              <a:off x="4766068" y="10054430"/>
              <a:ext cx="647089" cy="766920"/>
            </a:xfrm>
            <a:prstGeom prst="rect">
              <a:avLst/>
            </a:prstGeom>
            <a:solidFill>
              <a:srgbClr val="C1E5F5"/>
            </a:solidFill>
            <a:ln>
              <a:solidFill>
                <a:srgbClr val="C1E5F5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800" dirty="0">
                <a:latin typeface="JetBrains Mono" panose="02000009000000000000" pitchFamily="49" charset="0"/>
                <a:ea typeface="JetBrains Mono" panose="02000009000000000000" pitchFamily="49" charset="0"/>
                <a:cs typeface="JetBrains Mono" panose="02000009000000000000" pitchFamily="49" charset="0"/>
              </a:endParaRPr>
            </a:p>
          </p:txBody>
        </p:sp>
        <p:sp>
          <p:nvSpPr>
            <p:cNvPr id="362" name="TextBox 361">
              <a:extLst>
                <a:ext uri="{FF2B5EF4-FFF2-40B4-BE49-F238E27FC236}">
                  <a16:creationId xmlns:a16="http://schemas.microsoft.com/office/drawing/2014/main" id="{02D41B38-E72F-6B7B-B0FD-2F6BA91B4860}"/>
                </a:ext>
              </a:extLst>
            </p:cNvPr>
            <p:cNvSpPr txBox="1"/>
            <p:nvPr/>
          </p:nvSpPr>
          <p:spPr>
            <a:xfrm>
              <a:off x="2028609" y="10232919"/>
              <a:ext cx="192930" cy="409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solidFill>
                    <a:schemeClr val="accent5">
                      <a:lumMod val="75000"/>
                    </a:schemeClr>
                  </a:solidFill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tanh</a:t>
              </a:r>
            </a:p>
          </p:txBody>
        </p:sp>
        <p:cxnSp>
          <p:nvCxnSpPr>
            <p:cNvPr id="363" name="Straight Arrow Connector 362">
              <a:extLst>
                <a:ext uri="{FF2B5EF4-FFF2-40B4-BE49-F238E27FC236}">
                  <a16:creationId xmlns:a16="http://schemas.microsoft.com/office/drawing/2014/main" id="{C3D0EA90-755B-6481-604D-46FCE7E32220}"/>
                </a:ext>
              </a:extLst>
            </p:cNvPr>
            <p:cNvCxnSpPr>
              <a:cxnSpLocks/>
              <a:stCxn id="32" idx="3"/>
              <a:endCxn id="362" idx="1"/>
            </p:cNvCxnSpPr>
            <p:nvPr/>
          </p:nvCxnSpPr>
          <p:spPr>
            <a:xfrm>
              <a:off x="1886071" y="10437891"/>
              <a:ext cx="14253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Straight Arrow Connector 363">
              <a:extLst>
                <a:ext uri="{FF2B5EF4-FFF2-40B4-BE49-F238E27FC236}">
                  <a16:creationId xmlns:a16="http://schemas.microsoft.com/office/drawing/2014/main" id="{FE33FC98-8B9C-2860-B5E9-4C56A1E8F4AA}"/>
                </a:ext>
              </a:extLst>
            </p:cNvPr>
            <p:cNvCxnSpPr>
              <a:cxnSpLocks/>
              <a:stCxn id="362" idx="3"/>
              <a:endCxn id="33" idx="1"/>
            </p:cNvCxnSpPr>
            <p:nvPr/>
          </p:nvCxnSpPr>
          <p:spPr>
            <a:xfrm>
              <a:off x="2221539" y="10437891"/>
              <a:ext cx="14606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7" name="Straight Arrow Connector 376">
              <a:extLst>
                <a:ext uri="{FF2B5EF4-FFF2-40B4-BE49-F238E27FC236}">
                  <a16:creationId xmlns:a16="http://schemas.microsoft.com/office/drawing/2014/main" id="{5C9EB1EB-0F4F-84F5-E567-CCD96F8147FC}"/>
                </a:ext>
              </a:extLst>
            </p:cNvPr>
            <p:cNvCxnSpPr>
              <a:cxnSpLocks/>
              <a:stCxn id="34" idx="3"/>
              <a:endCxn id="379" idx="2"/>
            </p:cNvCxnSpPr>
            <p:nvPr/>
          </p:nvCxnSpPr>
          <p:spPr>
            <a:xfrm flipV="1">
              <a:off x="4138217" y="10513407"/>
              <a:ext cx="9157" cy="125098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8" name="Straight Arrow Connector 377">
              <a:extLst>
                <a:ext uri="{FF2B5EF4-FFF2-40B4-BE49-F238E27FC236}">
                  <a16:creationId xmlns:a16="http://schemas.microsoft.com/office/drawing/2014/main" id="{659BDF23-56EA-9D03-F255-CA2917B78A85}"/>
                </a:ext>
              </a:extLst>
            </p:cNvPr>
            <p:cNvCxnSpPr>
              <a:cxnSpLocks/>
              <a:stCxn id="35" idx="3"/>
              <a:endCxn id="380" idx="2"/>
            </p:cNvCxnSpPr>
            <p:nvPr/>
          </p:nvCxnSpPr>
          <p:spPr>
            <a:xfrm flipV="1">
              <a:off x="4479383" y="10513407"/>
              <a:ext cx="0" cy="807605"/>
            </a:xfrm>
            <a:prstGeom prst="straightConnector1">
              <a:avLst/>
            </a:prstGeom>
            <a:ln>
              <a:solidFill>
                <a:srgbClr val="156082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9" name="TextBox 378">
              <a:extLst>
                <a:ext uri="{FF2B5EF4-FFF2-40B4-BE49-F238E27FC236}">
                  <a16:creationId xmlns:a16="http://schemas.microsoft.com/office/drawing/2014/main" id="{7B14502F-6C0B-8B09-D7DE-3131DEDF104A}"/>
                </a:ext>
              </a:extLst>
            </p:cNvPr>
            <p:cNvSpPr txBox="1"/>
            <p:nvPr/>
          </p:nvSpPr>
          <p:spPr>
            <a:xfrm>
              <a:off x="4061293" y="10362374"/>
              <a:ext cx="172159" cy="1510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b="1" dirty="0">
                  <a:solidFill>
                    <a:schemeClr val="accent5">
                      <a:lumMod val="75000"/>
                    </a:schemeClr>
                  </a:solidFill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@</a:t>
              </a:r>
            </a:p>
          </p:txBody>
        </p:sp>
        <p:sp>
          <p:nvSpPr>
            <p:cNvPr id="380" name="TextBox 379">
              <a:extLst>
                <a:ext uri="{FF2B5EF4-FFF2-40B4-BE49-F238E27FC236}">
                  <a16:creationId xmlns:a16="http://schemas.microsoft.com/office/drawing/2014/main" id="{42892037-DB37-92CB-22C8-9ECEF5CCA45B}"/>
                </a:ext>
              </a:extLst>
            </p:cNvPr>
            <p:cNvSpPr txBox="1"/>
            <p:nvPr/>
          </p:nvSpPr>
          <p:spPr>
            <a:xfrm>
              <a:off x="4393303" y="10362374"/>
              <a:ext cx="172159" cy="1510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b="1" dirty="0">
                  <a:solidFill>
                    <a:schemeClr val="accent5">
                      <a:lumMod val="75000"/>
                    </a:schemeClr>
                  </a:solidFill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+</a:t>
              </a:r>
            </a:p>
          </p:txBody>
        </p:sp>
        <p:cxnSp>
          <p:nvCxnSpPr>
            <p:cNvPr id="381" name="Straight Arrow Connector 380">
              <a:extLst>
                <a:ext uri="{FF2B5EF4-FFF2-40B4-BE49-F238E27FC236}">
                  <a16:creationId xmlns:a16="http://schemas.microsoft.com/office/drawing/2014/main" id="{5B7B27CA-179C-B27F-5DA1-8F754906A061}"/>
                </a:ext>
              </a:extLst>
            </p:cNvPr>
            <p:cNvCxnSpPr>
              <a:cxnSpLocks/>
              <a:stCxn id="379" idx="3"/>
              <a:endCxn id="380" idx="1"/>
            </p:cNvCxnSpPr>
            <p:nvPr/>
          </p:nvCxnSpPr>
          <p:spPr>
            <a:xfrm>
              <a:off x="4233453" y="10437890"/>
              <a:ext cx="15985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2" name="Straight Arrow Connector 381">
              <a:extLst>
                <a:ext uri="{FF2B5EF4-FFF2-40B4-BE49-F238E27FC236}">
                  <a16:creationId xmlns:a16="http://schemas.microsoft.com/office/drawing/2014/main" id="{C4DAC453-2E9C-4797-6BF7-00BB6370D827}"/>
                </a:ext>
              </a:extLst>
            </p:cNvPr>
            <p:cNvCxnSpPr>
              <a:cxnSpLocks/>
              <a:stCxn id="33" idx="3"/>
              <a:endCxn id="379" idx="1"/>
            </p:cNvCxnSpPr>
            <p:nvPr/>
          </p:nvCxnSpPr>
          <p:spPr>
            <a:xfrm flipV="1">
              <a:off x="3901443" y="10437890"/>
              <a:ext cx="159850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3" name="Straight Arrow Connector 382">
              <a:extLst>
                <a:ext uri="{FF2B5EF4-FFF2-40B4-BE49-F238E27FC236}">
                  <a16:creationId xmlns:a16="http://schemas.microsoft.com/office/drawing/2014/main" id="{69348D0E-EDCF-9BCD-50E7-BEBE94514CE9}"/>
                </a:ext>
              </a:extLst>
            </p:cNvPr>
            <p:cNvCxnSpPr>
              <a:cxnSpLocks/>
              <a:stCxn id="380" idx="3"/>
              <a:endCxn id="36" idx="1"/>
            </p:cNvCxnSpPr>
            <p:nvPr/>
          </p:nvCxnSpPr>
          <p:spPr>
            <a:xfrm>
              <a:off x="4565462" y="10437890"/>
              <a:ext cx="20060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7" name="Rectangle 616">
              <a:extLst>
                <a:ext uri="{FF2B5EF4-FFF2-40B4-BE49-F238E27FC236}">
                  <a16:creationId xmlns:a16="http://schemas.microsoft.com/office/drawing/2014/main" id="{B08E056C-1E2A-312B-6B3B-AD77EEF26254}"/>
                </a:ext>
              </a:extLst>
            </p:cNvPr>
            <p:cNvSpPr/>
            <p:nvPr/>
          </p:nvSpPr>
          <p:spPr>
            <a:xfrm>
              <a:off x="4761980" y="9666287"/>
              <a:ext cx="766920" cy="37618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logits</a:t>
              </a:r>
            </a:p>
            <a:p>
              <a:r>
                <a: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32,27</a:t>
              </a:r>
            </a:p>
          </p:txBody>
        </p:sp>
        <p:sp>
          <p:nvSpPr>
            <p:cNvPr id="624" name="Rectangle 623">
              <a:extLst>
                <a:ext uri="{FF2B5EF4-FFF2-40B4-BE49-F238E27FC236}">
                  <a16:creationId xmlns:a16="http://schemas.microsoft.com/office/drawing/2014/main" id="{92C0987B-133C-922E-084B-8497CBC3E2C2}"/>
                </a:ext>
              </a:extLst>
            </p:cNvPr>
            <p:cNvSpPr/>
            <p:nvPr/>
          </p:nvSpPr>
          <p:spPr>
            <a:xfrm>
              <a:off x="361592" y="9665427"/>
              <a:ext cx="766920" cy="37618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000" dirty="0" err="1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hpreact</a:t>
              </a:r>
              <a:endParaRPr lang="en-US" sz="1000" dirty="0">
                <a:latin typeface="JetBrains Mono" panose="02000009000000000000" pitchFamily="49" charset="0"/>
                <a:ea typeface="JetBrains Mono" panose="02000009000000000000" pitchFamily="49" charset="0"/>
                <a:cs typeface="JetBrains Mono" panose="02000009000000000000" pitchFamily="49" charset="0"/>
              </a:endParaRPr>
            </a:p>
            <a:p>
              <a:r>
                <a: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32,64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360E593C-455B-EB38-0773-C15FEC98888C}"/>
                </a:ext>
              </a:extLst>
            </p:cNvPr>
            <p:cNvSpPr/>
            <p:nvPr/>
          </p:nvSpPr>
          <p:spPr>
            <a:xfrm>
              <a:off x="3491127" y="10997467"/>
              <a:ext cx="647089" cy="1533842"/>
            </a:xfrm>
            <a:prstGeom prst="rect">
              <a:avLst/>
            </a:prstGeom>
            <a:solidFill>
              <a:srgbClr val="C1E5F5"/>
            </a:solidFill>
            <a:ln>
              <a:solidFill>
                <a:srgbClr val="C1E5F5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800" dirty="0">
                <a:latin typeface="JetBrains Mono" panose="02000009000000000000" pitchFamily="49" charset="0"/>
                <a:ea typeface="JetBrains Mono" panose="02000009000000000000" pitchFamily="49" charset="0"/>
                <a:cs typeface="JetBrains Mono" panose="02000009000000000000" pitchFamily="49" charset="0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83364EE0-3A98-F728-46F7-640F1A40426A}"/>
                </a:ext>
              </a:extLst>
            </p:cNvPr>
            <p:cNvSpPr/>
            <p:nvPr/>
          </p:nvSpPr>
          <p:spPr>
            <a:xfrm>
              <a:off x="4239720" y="10997467"/>
              <a:ext cx="239663" cy="647089"/>
            </a:xfrm>
            <a:prstGeom prst="rect">
              <a:avLst/>
            </a:prstGeom>
            <a:solidFill>
              <a:srgbClr val="C1E5F5"/>
            </a:solidFill>
            <a:ln>
              <a:solidFill>
                <a:srgbClr val="C1E5F5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800" dirty="0">
                <a:latin typeface="JetBrains Mono" panose="02000009000000000000" pitchFamily="49" charset="0"/>
                <a:ea typeface="JetBrains Mono" panose="02000009000000000000" pitchFamily="49" charset="0"/>
                <a:cs typeface="JetBrains Mono" panose="02000009000000000000" pitchFamily="49" charset="0"/>
              </a:endParaRPr>
            </a:p>
          </p:txBody>
        </p:sp>
        <p:sp>
          <p:nvSpPr>
            <p:cNvPr id="635" name="Rectangle 634">
              <a:extLst>
                <a:ext uri="{FF2B5EF4-FFF2-40B4-BE49-F238E27FC236}">
                  <a16:creationId xmlns:a16="http://schemas.microsoft.com/office/drawing/2014/main" id="{74ADED21-1F95-4DD5-392C-828A03B36212}"/>
                </a:ext>
              </a:extLst>
            </p:cNvPr>
            <p:cNvSpPr/>
            <p:nvPr/>
          </p:nvSpPr>
          <p:spPr>
            <a:xfrm>
              <a:off x="340898" y="9268700"/>
              <a:ext cx="3308271" cy="3287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i="1" dirty="0">
                  <a:solidFill>
                    <a:srgbClr val="C00000"/>
                  </a:solidFill>
                </a:rPr>
                <a:t>Activation &amp; Linear Layer 2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038C9E17-AA99-61D7-812F-A5CAE275D87F}"/>
              </a:ext>
            </a:extLst>
          </p:cNvPr>
          <p:cNvGrpSpPr/>
          <p:nvPr/>
        </p:nvGrpSpPr>
        <p:grpSpPr>
          <a:xfrm>
            <a:off x="2098262" y="3743040"/>
            <a:ext cx="7995476" cy="2951680"/>
            <a:chOff x="338601" y="13301615"/>
            <a:chExt cx="7995476" cy="2951680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5330E04C-D8A3-62E8-5CF7-3B20B3E3153C}"/>
                </a:ext>
              </a:extLst>
            </p:cNvPr>
            <p:cNvSpPr/>
            <p:nvPr/>
          </p:nvSpPr>
          <p:spPr>
            <a:xfrm>
              <a:off x="338601" y="13775734"/>
              <a:ext cx="965097" cy="42578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logits</a:t>
              </a:r>
            </a:p>
            <a:p>
              <a:r>
                <a: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32,27</a:t>
              </a: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AD5686AB-DB79-A4DE-F1A6-1E735F72CBE2}"/>
                </a:ext>
              </a:extLst>
            </p:cNvPr>
            <p:cNvSpPr/>
            <p:nvPr/>
          </p:nvSpPr>
          <p:spPr>
            <a:xfrm>
              <a:off x="1179891" y="15699999"/>
              <a:ext cx="1242278" cy="42366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000" dirty="0" err="1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Logitmaxes</a:t>
              </a:r>
              <a:endParaRPr lang="en-US" sz="1000" dirty="0">
                <a:latin typeface="JetBrains Mono" panose="02000009000000000000" pitchFamily="49" charset="0"/>
                <a:ea typeface="JetBrains Mono" panose="02000009000000000000" pitchFamily="49" charset="0"/>
                <a:cs typeface="JetBrains Mono" panose="02000009000000000000" pitchFamily="49" charset="0"/>
              </a:endParaRPr>
            </a:p>
            <a:p>
              <a:r>
                <a: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32</a:t>
              </a: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42ED0A3-ADB2-4977-ACDA-00E0912A5AF8}"/>
                </a:ext>
              </a:extLst>
            </p:cNvPr>
            <p:cNvSpPr/>
            <p:nvPr/>
          </p:nvSpPr>
          <p:spPr>
            <a:xfrm>
              <a:off x="1791467" y="13794718"/>
              <a:ext cx="950466" cy="42578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000" dirty="0" err="1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normlogits</a:t>
              </a:r>
              <a:endParaRPr lang="en-US" sz="1000" dirty="0">
                <a:latin typeface="JetBrains Mono" panose="02000009000000000000" pitchFamily="49" charset="0"/>
                <a:ea typeface="JetBrains Mono" panose="02000009000000000000" pitchFamily="49" charset="0"/>
                <a:cs typeface="JetBrains Mono" panose="02000009000000000000" pitchFamily="49" charset="0"/>
              </a:endParaRPr>
            </a:p>
            <a:p>
              <a:r>
                <a: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32,27</a:t>
              </a: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9D9DC7A5-6697-1A94-F51E-28B3618D5BA0}"/>
                </a:ext>
              </a:extLst>
            </p:cNvPr>
            <p:cNvSpPr/>
            <p:nvPr/>
          </p:nvSpPr>
          <p:spPr>
            <a:xfrm>
              <a:off x="3076363" y="13865988"/>
              <a:ext cx="924137" cy="35404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counts</a:t>
              </a:r>
            </a:p>
            <a:p>
              <a:r>
                <a: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32,27</a:t>
              </a: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30F6A095-E811-4D6D-E5E4-28DDA1943D4E}"/>
                </a:ext>
              </a:extLst>
            </p:cNvPr>
            <p:cNvSpPr/>
            <p:nvPr/>
          </p:nvSpPr>
          <p:spPr>
            <a:xfrm>
              <a:off x="3503639" y="15869836"/>
              <a:ext cx="1042833" cy="36139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count sum</a:t>
              </a:r>
            </a:p>
            <a:p>
              <a:r>
                <a: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32</a:t>
              </a: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BE4B4A66-B8DD-1E84-184F-C0A7745FE2AB}"/>
                </a:ext>
              </a:extLst>
            </p:cNvPr>
            <p:cNvSpPr/>
            <p:nvPr/>
          </p:nvSpPr>
          <p:spPr>
            <a:xfrm>
              <a:off x="4693672" y="15869836"/>
              <a:ext cx="1301761" cy="38345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count sum inv</a:t>
              </a:r>
            </a:p>
            <a:p>
              <a:r>
                <a: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32</a:t>
              </a: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886BDBDA-3CED-818A-AFAA-9DDE2D19821F}"/>
                </a:ext>
              </a:extLst>
            </p:cNvPr>
            <p:cNvSpPr/>
            <p:nvPr/>
          </p:nvSpPr>
          <p:spPr>
            <a:xfrm>
              <a:off x="5177836" y="13783561"/>
              <a:ext cx="913087" cy="42578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probs</a:t>
              </a:r>
            </a:p>
            <a:p>
              <a:r>
                <a: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32,27</a:t>
              </a: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F2AF375F-ABF8-3ADD-31C3-42E29DA2DC06}"/>
                </a:ext>
              </a:extLst>
            </p:cNvPr>
            <p:cNvSpPr/>
            <p:nvPr/>
          </p:nvSpPr>
          <p:spPr>
            <a:xfrm>
              <a:off x="6412466" y="13799189"/>
              <a:ext cx="982231" cy="42578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Log probs</a:t>
              </a:r>
            </a:p>
            <a:p>
              <a:r>
                <a: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32,27</a:t>
              </a: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0BF17D39-AAFE-531B-CF90-C00ED5E4451B}"/>
                </a:ext>
              </a:extLst>
            </p:cNvPr>
            <p:cNvSpPr/>
            <p:nvPr/>
          </p:nvSpPr>
          <p:spPr>
            <a:xfrm>
              <a:off x="7118763" y="15742597"/>
              <a:ext cx="766920" cy="38345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Yb</a:t>
              </a:r>
            </a:p>
            <a:p>
              <a:r>
                <a:rPr lang="en-US" sz="1000" dirty="0"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32</a:t>
              </a:r>
            </a:p>
          </p:txBody>
        </p:sp>
        <p:sp>
          <p:nvSpPr>
            <p:cNvPr id="201" name="Rectangle 200">
              <a:extLst>
                <a:ext uri="{FF2B5EF4-FFF2-40B4-BE49-F238E27FC236}">
                  <a16:creationId xmlns:a16="http://schemas.microsoft.com/office/drawing/2014/main" id="{E092E51B-0941-B9BF-4DBC-3C924F3BE17E}"/>
                </a:ext>
              </a:extLst>
            </p:cNvPr>
            <p:cNvSpPr/>
            <p:nvPr/>
          </p:nvSpPr>
          <p:spPr>
            <a:xfrm>
              <a:off x="349250" y="14207862"/>
              <a:ext cx="647089" cy="766920"/>
            </a:xfrm>
            <a:prstGeom prst="rect">
              <a:avLst/>
            </a:prstGeom>
            <a:solidFill>
              <a:srgbClr val="C1E5F5"/>
            </a:solidFill>
            <a:ln>
              <a:solidFill>
                <a:srgbClr val="C1E5F5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800" dirty="0">
                <a:latin typeface="JetBrains Mono" panose="02000009000000000000" pitchFamily="49" charset="0"/>
                <a:ea typeface="JetBrains Mono" panose="02000009000000000000" pitchFamily="49" charset="0"/>
                <a:cs typeface="JetBrains Mono" panose="02000009000000000000" pitchFamily="49" charset="0"/>
              </a:endParaRPr>
            </a:p>
          </p:txBody>
        </p:sp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D80D79DD-38A5-1D17-C181-AE36405A9485}"/>
                </a:ext>
              </a:extLst>
            </p:cNvPr>
            <p:cNvSpPr/>
            <p:nvPr/>
          </p:nvSpPr>
          <p:spPr>
            <a:xfrm>
              <a:off x="1791468" y="14207862"/>
              <a:ext cx="647089" cy="766920"/>
            </a:xfrm>
            <a:prstGeom prst="rect">
              <a:avLst/>
            </a:prstGeom>
            <a:solidFill>
              <a:srgbClr val="C1E5F5"/>
            </a:solidFill>
            <a:ln>
              <a:solidFill>
                <a:srgbClr val="C1E5F5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800" dirty="0">
                <a:latin typeface="JetBrains Mono" panose="02000009000000000000" pitchFamily="49" charset="0"/>
                <a:ea typeface="JetBrains Mono" panose="02000009000000000000" pitchFamily="49" charset="0"/>
                <a:cs typeface="JetBrains Mono" panose="02000009000000000000" pitchFamily="49" charset="0"/>
              </a:endParaRPr>
            </a:p>
          </p:txBody>
        </p:sp>
        <p:sp>
          <p:nvSpPr>
            <p:cNvPr id="205" name="Rectangle 204">
              <a:extLst>
                <a:ext uri="{FF2B5EF4-FFF2-40B4-BE49-F238E27FC236}">
                  <a16:creationId xmlns:a16="http://schemas.microsoft.com/office/drawing/2014/main" id="{3672377D-B7D9-49B7-BE6D-F1673DF1EAA0}"/>
                </a:ext>
              </a:extLst>
            </p:cNvPr>
            <p:cNvSpPr/>
            <p:nvPr/>
          </p:nvSpPr>
          <p:spPr>
            <a:xfrm>
              <a:off x="3077882" y="14207254"/>
              <a:ext cx="647089" cy="766920"/>
            </a:xfrm>
            <a:prstGeom prst="rect">
              <a:avLst/>
            </a:prstGeom>
            <a:solidFill>
              <a:srgbClr val="C1E5F5"/>
            </a:solidFill>
            <a:ln>
              <a:solidFill>
                <a:srgbClr val="C1E5F5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800" dirty="0">
                <a:latin typeface="JetBrains Mono" panose="02000009000000000000" pitchFamily="49" charset="0"/>
                <a:ea typeface="JetBrains Mono" panose="02000009000000000000" pitchFamily="49" charset="0"/>
                <a:cs typeface="JetBrains Mono" panose="02000009000000000000" pitchFamily="49" charset="0"/>
              </a:endParaRPr>
            </a:p>
          </p:txBody>
        </p:sp>
        <p:sp>
          <p:nvSpPr>
            <p:cNvPr id="207" name="Rectangle 206">
              <a:extLst>
                <a:ext uri="{FF2B5EF4-FFF2-40B4-BE49-F238E27FC236}">
                  <a16:creationId xmlns:a16="http://schemas.microsoft.com/office/drawing/2014/main" id="{AF516A58-939E-F554-D796-08B040DD8D93}"/>
                </a:ext>
              </a:extLst>
            </p:cNvPr>
            <p:cNvSpPr/>
            <p:nvPr/>
          </p:nvSpPr>
          <p:spPr>
            <a:xfrm>
              <a:off x="5177837" y="14207065"/>
              <a:ext cx="647089" cy="766920"/>
            </a:xfrm>
            <a:prstGeom prst="rect">
              <a:avLst/>
            </a:prstGeom>
            <a:solidFill>
              <a:srgbClr val="C1E5F5"/>
            </a:solidFill>
            <a:ln>
              <a:solidFill>
                <a:srgbClr val="C1E5F5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800" dirty="0">
                <a:latin typeface="JetBrains Mono" panose="02000009000000000000" pitchFamily="49" charset="0"/>
                <a:ea typeface="JetBrains Mono" panose="02000009000000000000" pitchFamily="49" charset="0"/>
                <a:cs typeface="JetBrains Mono" panose="02000009000000000000" pitchFamily="49" charset="0"/>
              </a:endParaRPr>
            </a:p>
          </p:txBody>
        </p:sp>
        <p:sp>
          <p:nvSpPr>
            <p:cNvPr id="208" name="Rectangle 207">
              <a:extLst>
                <a:ext uri="{FF2B5EF4-FFF2-40B4-BE49-F238E27FC236}">
                  <a16:creationId xmlns:a16="http://schemas.microsoft.com/office/drawing/2014/main" id="{B517D5BB-0D9C-1555-FDFD-27BBC20E9251}"/>
                </a:ext>
              </a:extLst>
            </p:cNvPr>
            <p:cNvSpPr/>
            <p:nvPr/>
          </p:nvSpPr>
          <p:spPr>
            <a:xfrm>
              <a:off x="6412466" y="14209349"/>
              <a:ext cx="647089" cy="766920"/>
            </a:xfrm>
            <a:prstGeom prst="rect">
              <a:avLst/>
            </a:prstGeom>
            <a:solidFill>
              <a:srgbClr val="C1E5F5"/>
            </a:solidFill>
            <a:ln>
              <a:solidFill>
                <a:srgbClr val="C1E5F5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800" dirty="0">
                <a:latin typeface="JetBrains Mono" panose="02000009000000000000" pitchFamily="49" charset="0"/>
                <a:ea typeface="JetBrains Mono" panose="02000009000000000000" pitchFamily="49" charset="0"/>
                <a:cs typeface="JetBrains Mono" panose="02000009000000000000" pitchFamily="49" charset="0"/>
              </a:endParaRPr>
            </a:p>
          </p:txBody>
        </p:sp>
        <p:sp>
          <p:nvSpPr>
            <p:cNvPr id="210" name="TextBox 209">
              <a:extLst>
                <a:ext uri="{FF2B5EF4-FFF2-40B4-BE49-F238E27FC236}">
                  <a16:creationId xmlns:a16="http://schemas.microsoft.com/office/drawing/2014/main" id="{8E7095CF-6E31-64A8-0C11-6BF8A7D5395F}"/>
                </a:ext>
              </a:extLst>
            </p:cNvPr>
            <p:cNvSpPr txBox="1"/>
            <p:nvPr/>
          </p:nvSpPr>
          <p:spPr>
            <a:xfrm>
              <a:off x="540412" y="15241023"/>
              <a:ext cx="257564" cy="1510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b="1" dirty="0">
                  <a:solidFill>
                    <a:schemeClr val="accent5">
                      <a:lumMod val="75000"/>
                    </a:schemeClr>
                  </a:solidFill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max</a:t>
              </a:r>
            </a:p>
          </p:txBody>
        </p:sp>
        <p:cxnSp>
          <p:nvCxnSpPr>
            <p:cNvPr id="212" name="Straight Arrow Connector 211">
              <a:extLst>
                <a:ext uri="{FF2B5EF4-FFF2-40B4-BE49-F238E27FC236}">
                  <a16:creationId xmlns:a16="http://schemas.microsoft.com/office/drawing/2014/main" id="{F0395CE7-02B1-3DB3-FD58-41445308541B}"/>
                </a:ext>
              </a:extLst>
            </p:cNvPr>
            <p:cNvCxnSpPr>
              <a:cxnSpLocks/>
              <a:stCxn id="201" idx="2"/>
              <a:endCxn id="210" idx="0"/>
            </p:cNvCxnSpPr>
            <p:nvPr/>
          </p:nvCxnSpPr>
          <p:spPr>
            <a:xfrm flipH="1">
              <a:off x="669194" y="14974782"/>
              <a:ext cx="3600" cy="26624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Arrow Connector 212">
              <a:extLst>
                <a:ext uri="{FF2B5EF4-FFF2-40B4-BE49-F238E27FC236}">
                  <a16:creationId xmlns:a16="http://schemas.microsoft.com/office/drawing/2014/main" id="{3F3DF60C-2856-DB5F-F2E4-CB3653FAB3C3}"/>
                </a:ext>
              </a:extLst>
            </p:cNvPr>
            <p:cNvCxnSpPr>
              <a:cxnSpLocks/>
              <a:stCxn id="210" idx="3"/>
              <a:endCxn id="202" idx="1"/>
            </p:cNvCxnSpPr>
            <p:nvPr/>
          </p:nvCxnSpPr>
          <p:spPr>
            <a:xfrm>
              <a:off x="797976" y="15316540"/>
              <a:ext cx="4019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5" name="Rectangle 214">
              <a:extLst>
                <a:ext uri="{FF2B5EF4-FFF2-40B4-BE49-F238E27FC236}">
                  <a16:creationId xmlns:a16="http://schemas.microsoft.com/office/drawing/2014/main" id="{B0747053-E5E9-410F-22A6-6ED4EA3758F2}"/>
                </a:ext>
              </a:extLst>
            </p:cNvPr>
            <p:cNvSpPr/>
            <p:nvPr/>
          </p:nvSpPr>
          <p:spPr>
            <a:xfrm>
              <a:off x="3863818" y="15087685"/>
              <a:ext cx="239663" cy="766920"/>
            </a:xfrm>
            <a:prstGeom prst="rect">
              <a:avLst/>
            </a:prstGeom>
            <a:solidFill>
              <a:srgbClr val="C1E5F5"/>
            </a:solidFill>
            <a:ln>
              <a:solidFill>
                <a:srgbClr val="C1E5F5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800" dirty="0">
                <a:latin typeface="JetBrains Mono" panose="02000009000000000000" pitchFamily="49" charset="0"/>
                <a:ea typeface="JetBrains Mono" panose="02000009000000000000" pitchFamily="49" charset="0"/>
                <a:cs typeface="JetBrains Mono" panose="02000009000000000000" pitchFamily="49" charset="0"/>
              </a:endParaRPr>
            </a:p>
          </p:txBody>
        </p:sp>
        <p:sp>
          <p:nvSpPr>
            <p:cNvPr id="216" name="TextBox 215">
              <a:extLst>
                <a:ext uri="{FF2B5EF4-FFF2-40B4-BE49-F238E27FC236}">
                  <a16:creationId xmlns:a16="http://schemas.microsoft.com/office/drawing/2014/main" id="{26074501-D0DF-800C-C191-CF5503DA6179}"/>
                </a:ext>
              </a:extLst>
            </p:cNvPr>
            <p:cNvSpPr txBox="1"/>
            <p:nvPr/>
          </p:nvSpPr>
          <p:spPr>
            <a:xfrm>
              <a:off x="1363443" y="14515009"/>
              <a:ext cx="172159" cy="1510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b="1" dirty="0">
                  <a:solidFill>
                    <a:schemeClr val="accent5">
                      <a:lumMod val="75000"/>
                    </a:schemeClr>
                  </a:solidFill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-</a:t>
              </a:r>
            </a:p>
          </p:txBody>
        </p:sp>
        <p:cxnSp>
          <p:nvCxnSpPr>
            <p:cNvPr id="217" name="Straight Arrow Connector 216">
              <a:extLst>
                <a:ext uri="{FF2B5EF4-FFF2-40B4-BE49-F238E27FC236}">
                  <a16:creationId xmlns:a16="http://schemas.microsoft.com/office/drawing/2014/main" id="{5307FCF4-094E-A943-7D37-268E1A8D7A55}"/>
                </a:ext>
              </a:extLst>
            </p:cNvPr>
            <p:cNvCxnSpPr>
              <a:cxnSpLocks/>
              <a:stCxn id="202" idx="3"/>
              <a:endCxn id="216" idx="2"/>
            </p:cNvCxnSpPr>
            <p:nvPr/>
          </p:nvCxnSpPr>
          <p:spPr>
            <a:xfrm flipV="1">
              <a:off x="1439539" y="14666041"/>
              <a:ext cx="9984" cy="65049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Arrow Connector 217">
              <a:extLst>
                <a:ext uri="{FF2B5EF4-FFF2-40B4-BE49-F238E27FC236}">
                  <a16:creationId xmlns:a16="http://schemas.microsoft.com/office/drawing/2014/main" id="{87957EE4-6308-BA79-240A-172ABC276F7C}"/>
                </a:ext>
              </a:extLst>
            </p:cNvPr>
            <p:cNvCxnSpPr>
              <a:cxnSpLocks/>
              <a:stCxn id="216" idx="3"/>
              <a:endCxn id="203" idx="1"/>
            </p:cNvCxnSpPr>
            <p:nvPr/>
          </p:nvCxnSpPr>
          <p:spPr>
            <a:xfrm>
              <a:off x="1535603" y="14590525"/>
              <a:ext cx="255865" cy="79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2" name="TextBox 221">
              <a:extLst>
                <a:ext uri="{FF2B5EF4-FFF2-40B4-BE49-F238E27FC236}">
                  <a16:creationId xmlns:a16="http://schemas.microsoft.com/office/drawing/2014/main" id="{ECBBEDB4-0A19-4D66-0B4E-58EB120A05B3}"/>
                </a:ext>
              </a:extLst>
            </p:cNvPr>
            <p:cNvSpPr txBox="1"/>
            <p:nvPr/>
          </p:nvSpPr>
          <p:spPr>
            <a:xfrm>
              <a:off x="4209222" y="15400145"/>
              <a:ext cx="300267" cy="1510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b="1" dirty="0">
                  <a:solidFill>
                    <a:schemeClr val="accent5">
                      <a:lumMod val="75000"/>
                    </a:schemeClr>
                  </a:solidFill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**-1</a:t>
              </a:r>
            </a:p>
          </p:txBody>
        </p:sp>
        <p:cxnSp>
          <p:nvCxnSpPr>
            <p:cNvPr id="223" name="Straight Arrow Connector 222">
              <a:extLst>
                <a:ext uri="{FF2B5EF4-FFF2-40B4-BE49-F238E27FC236}">
                  <a16:creationId xmlns:a16="http://schemas.microsoft.com/office/drawing/2014/main" id="{10150A32-448A-F2BE-F2D8-8D2FA8E6BC2E}"/>
                </a:ext>
              </a:extLst>
            </p:cNvPr>
            <p:cNvCxnSpPr>
              <a:cxnSpLocks/>
              <a:stCxn id="215" idx="3"/>
              <a:endCxn id="222" idx="1"/>
            </p:cNvCxnSpPr>
            <p:nvPr/>
          </p:nvCxnSpPr>
          <p:spPr>
            <a:xfrm>
              <a:off x="4103481" y="15471145"/>
              <a:ext cx="105741" cy="451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Arrow Connector 223">
              <a:extLst>
                <a:ext uri="{FF2B5EF4-FFF2-40B4-BE49-F238E27FC236}">
                  <a16:creationId xmlns:a16="http://schemas.microsoft.com/office/drawing/2014/main" id="{B3334CB7-1486-BDAA-00C3-AA6135C097E2}"/>
                </a:ext>
              </a:extLst>
            </p:cNvPr>
            <p:cNvCxnSpPr>
              <a:cxnSpLocks/>
              <a:stCxn id="222" idx="3"/>
              <a:endCxn id="206" idx="1"/>
            </p:cNvCxnSpPr>
            <p:nvPr/>
          </p:nvCxnSpPr>
          <p:spPr>
            <a:xfrm>
              <a:off x="4509489" y="15475661"/>
              <a:ext cx="1965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Arrow Connector 226">
              <a:extLst>
                <a:ext uri="{FF2B5EF4-FFF2-40B4-BE49-F238E27FC236}">
                  <a16:creationId xmlns:a16="http://schemas.microsoft.com/office/drawing/2014/main" id="{CCA77AA7-B56F-B547-B2DA-B4BC68E1962F}"/>
                </a:ext>
              </a:extLst>
            </p:cNvPr>
            <p:cNvCxnSpPr>
              <a:cxnSpLocks/>
              <a:stCxn id="201" idx="3"/>
              <a:endCxn id="216" idx="1"/>
            </p:cNvCxnSpPr>
            <p:nvPr/>
          </p:nvCxnSpPr>
          <p:spPr>
            <a:xfrm flipV="1">
              <a:off x="996339" y="14590525"/>
              <a:ext cx="367104" cy="79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8" name="TextBox 227">
              <a:extLst>
                <a:ext uri="{FF2B5EF4-FFF2-40B4-BE49-F238E27FC236}">
                  <a16:creationId xmlns:a16="http://schemas.microsoft.com/office/drawing/2014/main" id="{3B87820C-B4C8-A07D-5FA7-BAC2404AED6B}"/>
                </a:ext>
              </a:extLst>
            </p:cNvPr>
            <p:cNvSpPr txBox="1"/>
            <p:nvPr/>
          </p:nvSpPr>
          <p:spPr>
            <a:xfrm>
              <a:off x="4865414" y="14515009"/>
              <a:ext cx="172159" cy="1510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b="1" dirty="0">
                  <a:solidFill>
                    <a:schemeClr val="accent5">
                      <a:lumMod val="75000"/>
                    </a:schemeClr>
                  </a:solidFill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*</a:t>
              </a:r>
            </a:p>
          </p:txBody>
        </p:sp>
        <p:cxnSp>
          <p:nvCxnSpPr>
            <p:cNvPr id="231" name="Straight Arrow Connector 230">
              <a:extLst>
                <a:ext uri="{FF2B5EF4-FFF2-40B4-BE49-F238E27FC236}">
                  <a16:creationId xmlns:a16="http://schemas.microsoft.com/office/drawing/2014/main" id="{BB4E397A-9184-B493-33CD-F2FD2695C4D1}"/>
                </a:ext>
              </a:extLst>
            </p:cNvPr>
            <p:cNvCxnSpPr>
              <a:cxnSpLocks/>
              <a:stCxn id="205" idx="3"/>
              <a:endCxn id="228" idx="1"/>
            </p:cNvCxnSpPr>
            <p:nvPr/>
          </p:nvCxnSpPr>
          <p:spPr>
            <a:xfrm flipV="1">
              <a:off x="3724971" y="14590525"/>
              <a:ext cx="1140443" cy="18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Arrow Connector 231">
              <a:extLst>
                <a:ext uri="{FF2B5EF4-FFF2-40B4-BE49-F238E27FC236}">
                  <a16:creationId xmlns:a16="http://schemas.microsoft.com/office/drawing/2014/main" id="{C65FE0BA-3041-AFA7-8ADD-EC5753782098}"/>
                </a:ext>
              </a:extLst>
            </p:cNvPr>
            <p:cNvCxnSpPr>
              <a:cxnSpLocks/>
              <a:stCxn id="228" idx="3"/>
              <a:endCxn id="207" idx="1"/>
            </p:cNvCxnSpPr>
            <p:nvPr/>
          </p:nvCxnSpPr>
          <p:spPr>
            <a:xfrm>
              <a:off x="5037573" y="14590525"/>
              <a:ext cx="14026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3" name="TextBox 232">
              <a:extLst>
                <a:ext uri="{FF2B5EF4-FFF2-40B4-BE49-F238E27FC236}">
                  <a16:creationId xmlns:a16="http://schemas.microsoft.com/office/drawing/2014/main" id="{C901DE70-B4E0-0A55-39BE-1A1EB77ECFEB}"/>
                </a:ext>
              </a:extLst>
            </p:cNvPr>
            <p:cNvSpPr txBox="1"/>
            <p:nvPr/>
          </p:nvSpPr>
          <p:spPr>
            <a:xfrm>
              <a:off x="5987706" y="14515009"/>
              <a:ext cx="257564" cy="1510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b="1" dirty="0">
                  <a:solidFill>
                    <a:schemeClr val="accent5">
                      <a:lumMod val="75000"/>
                    </a:schemeClr>
                  </a:solidFill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log</a:t>
              </a:r>
            </a:p>
          </p:txBody>
        </p:sp>
        <p:cxnSp>
          <p:nvCxnSpPr>
            <p:cNvPr id="234" name="Straight Arrow Connector 233">
              <a:extLst>
                <a:ext uri="{FF2B5EF4-FFF2-40B4-BE49-F238E27FC236}">
                  <a16:creationId xmlns:a16="http://schemas.microsoft.com/office/drawing/2014/main" id="{83CA5F87-A9C0-346E-1099-045D900CB520}"/>
                </a:ext>
              </a:extLst>
            </p:cNvPr>
            <p:cNvCxnSpPr>
              <a:cxnSpLocks/>
              <a:stCxn id="207" idx="3"/>
              <a:endCxn id="233" idx="1"/>
            </p:cNvCxnSpPr>
            <p:nvPr/>
          </p:nvCxnSpPr>
          <p:spPr>
            <a:xfrm>
              <a:off x="5824926" y="14590525"/>
              <a:ext cx="16278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Straight Arrow Connector 234">
              <a:extLst>
                <a:ext uri="{FF2B5EF4-FFF2-40B4-BE49-F238E27FC236}">
                  <a16:creationId xmlns:a16="http://schemas.microsoft.com/office/drawing/2014/main" id="{A5E15EFB-EC63-993F-B0A8-C80A9778E4ED}"/>
                </a:ext>
              </a:extLst>
            </p:cNvPr>
            <p:cNvCxnSpPr>
              <a:cxnSpLocks/>
              <a:stCxn id="233" idx="3"/>
              <a:endCxn id="208" idx="1"/>
            </p:cNvCxnSpPr>
            <p:nvPr/>
          </p:nvCxnSpPr>
          <p:spPr>
            <a:xfrm>
              <a:off x="6245270" y="14590525"/>
              <a:ext cx="167196" cy="228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6" name="TextBox 235">
              <a:extLst>
                <a:ext uri="{FF2B5EF4-FFF2-40B4-BE49-F238E27FC236}">
                  <a16:creationId xmlns:a16="http://schemas.microsoft.com/office/drawing/2014/main" id="{2BA079B3-0627-F631-2A86-576F663347CE}"/>
                </a:ext>
              </a:extLst>
            </p:cNvPr>
            <p:cNvSpPr txBox="1"/>
            <p:nvPr/>
          </p:nvSpPr>
          <p:spPr>
            <a:xfrm>
              <a:off x="7241114" y="14515009"/>
              <a:ext cx="257564" cy="1510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b="1" dirty="0" err="1">
                  <a:solidFill>
                    <a:schemeClr val="accent5">
                      <a:lumMod val="75000"/>
                    </a:schemeClr>
                  </a:solidFill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idx</a:t>
              </a:r>
              <a:endParaRPr lang="en-US" sz="800" b="1" dirty="0">
                <a:solidFill>
                  <a:schemeClr val="accent5">
                    <a:lumMod val="75000"/>
                  </a:schemeClr>
                </a:solidFill>
                <a:latin typeface="JetBrains Mono" panose="02000009000000000000" pitchFamily="49" charset="0"/>
                <a:ea typeface="JetBrains Mono" panose="02000009000000000000" pitchFamily="49" charset="0"/>
                <a:cs typeface="JetBrains Mono" panose="02000009000000000000" pitchFamily="49" charset="0"/>
              </a:endParaRPr>
            </a:p>
          </p:txBody>
        </p:sp>
        <p:cxnSp>
          <p:nvCxnSpPr>
            <p:cNvPr id="237" name="Straight Arrow Connector 236">
              <a:extLst>
                <a:ext uri="{FF2B5EF4-FFF2-40B4-BE49-F238E27FC236}">
                  <a16:creationId xmlns:a16="http://schemas.microsoft.com/office/drawing/2014/main" id="{CC74498C-54D6-6876-1A43-5FA5F4FD16D5}"/>
                </a:ext>
              </a:extLst>
            </p:cNvPr>
            <p:cNvCxnSpPr>
              <a:cxnSpLocks/>
              <a:stCxn id="208" idx="3"/>
              <a:endCxn id="236" idx="1"/>
            </p:cNvCxnSpPr>
            <p:nvPr/>
          </p:nvCxnSpPr>
          <p:spPr>
            <a:xfrm flipV="1">
              <a:off x="7059556" y="14590525"/>
              <a:ext cx="181558" cy="228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Arrow Connector 240">
              <a:extLst>
                <a:ext uri="{FF2B5EF4-FFF2-40B4-BE49-F238E27FC236}">
                  <a16:creationId xmlns:a16="http://schemas.microsoft.com/office/drawing/2014/main" id="{89BE0928-55AB-3867-A0D5-B2F6F9A540D2}"/>
                </a:ext>
              </a:extLst>
            </p:cNvPr>
            <p:cNvCxnSpPr>
              <a:cxnSpLocks/>
              <a:stCxn id="236" idx="3"/>
              <a:endCxn id="250" idx="1"/>
            </p:cNvCxnSpPr>
            <p:nvPr/>
          </p:nvCxnSpPr>
          <p:spPr>
            <a:xfrm>
              <a:off x="7498678" y="14590525"/>
              <a:ext cx="10866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2" name="TextBox 241">
              <a:extLst>
                <a:ext uri="{FF2B5EF4-FFF2-40B4-BE49-F238E27FC236}">
                  <a16:creationId xmlns:a16="http://schemas.microsoft.com/office/drawing/2014/main" id="{34E34BA2-6509-D9C6-9177-A87ED3BA97C5}"/>
                </a:ext>
              </a:extLst>
            </p:cNvPr>
            <p:cNvSpPr txBox="1"/>
            <p:nvPr/>
          </p:nvSpPr>
          <p:spPr>
            <a:xfrm>
              <a:off x="3407342" y="15400145"/>
              <a:ext cx="257564" cy="1510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b="1" dirty="0">
                  <a:solidFill>
                    <a:schemeClr val="accent5">
                      <a:lumMod val="75000"/>
                    </a:schemeClr>
                  </a:solidFill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sum</a:t>
              </a:r>
            </a:p>
          </p:txBody>
        </p:sp>
        <p:cxnSp>
          <p:nvCxnSpPr>
            <p:cNvPr id="243" name="Straight Arrow Connector 242">
              <a:extLst>
                <a:ext uri="{FF2B5EF4-FFF2-40B4-BE49-F238E27FC236}">
                  <a16:creationId xmlns:a16="http://schemas.microsoft.com/office/drawing/2014/main" id="{F034FFCA-690C-338B-10F6-6AC0BA411FC9}"/>
                </a:ext>
              </a:extLst>
            </p:cNvPr>
            <p:cNvCxnSpPr>
              <a:cxnSpLocks/>
              <a:stCxn id="205" idx="2"/>
              <a:endCxn id="242" idx="1"/>
            </p:cNvCxnSpPr>
            <p:nvPr/>
          </p:nvCxnSpPr>
          <p:spPr>
            <a:xfrm>
              <a:off x="3401426" y="14974175"/>
              <a:ext cx="5916" cy="50148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Arrow Connector 243">
              <a:extLst>
                <a:ext uri="{FF2B5EF4-FFF2-40B4-BE49-F238E27FC236}">
                  <a16:creationId xmlns:a16="http://schemas.microsoft.com/office/drawing/2014/main" id="{9714CC39-D697-B535-DEB6-269C51AE940D}"/>
                </a:ext>
              </a:extLst>
            </p:cNvPr>
            <p:cNvCxnSpPr>
              <a:cxnSpLocks/>
              <a:stCxn id="242" idx="3"/>
              <a:endCxn id="215" idx="1"/>
            </p:cNvCxnSpPr>
            <p:nvPr/>
          </p:nvCxnSpPr>
          <p:spPr>
            <a:xfrm flipV="1">
              <a:off x="3664906" y="15471145"/>
              <a:ext cx="198912" cy="451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5" name="TextBox 244">
              <a:extLst>
                <a:ext uri="{FF2B5EF4-FFF2-40B4-BE49-F238E27FC236}">
                  <a16:creationId xmlns:a16="http://schemas.microsoft.com/office/drawing/2014/main" id="{DE7534F2-7C56-CBD1-5768-4FC06A0F2953}"/>
                </a:ext>
              </a:extLst>
            </p:cNvPr>
            <p:cNvSpPr txBox="1"/>
            <p:nvPr/>
          </p:nvSpPr>
          <p:spPr>
            <a:xfrm>
              <a:off x="2625555" y="14515198"/>
              <a:ext cx="257564" cy="1510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b="1" dirty="0">
                  <a:solidFill>
                    <a:schemeClr val="accent5">
                      <a:lumMod val="75000"/>
                    </a:schemeClr>
                  </a:solidFill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exp</a:t>
              </a:r>
            </a:p>
          </p:txBody>
        </p:sp>
        <p:cxnSp>
          <p:nvCxnSpPr>
            <p:cNvPr id="246" name="Straight Arrow Connector 245">
              <a:extLst>
                <a:ext uri="{FF2B5EF4-FFF2-40B4-BE49-F238E27FC236}">
                  <a16:creationId xmlns:a16="http://schemas.microsoft.com/office/drawing/2014/main" id="{A0761ED0-9859-5519-96D4-CCE30DCDD6D9}"/>
                </a:ext>
              </a:extLst>
            </p:cNvPr>
            <p:cNvCxnSpPr>
              <a:cxnSpLocks/>
              <a:stCxn id="203" idx="3"/>
              <a:endCxn id="245" idx="1"/>
            </p:cNvCxnSpPr>
            <p:nvPr/>
          </p:nvCxnSpPr>
          <p:spPr>
            <a:xfrm flipV="1">
              <a:off x="2438557" y="14590714"/>
              <a:ext cx="186998" cy="60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Arrow Connector 246">
              <a:extLst>
                <a:ext uri="{FF2B5EF4-FFF2-40B4-BE49-F238E27FC236}">
                  <a16:creationId xmlns:a16="http://schemas.microsoft.com/office/drawing/2014/main" id="{2675CE66-4E13-9716-22B7-A9FC5031CE09}"/>
                </a:ext>
              </a:extLst>
            </p:cNvPr>
            <p:cNvCxnSpPr>
              <a:cxnSpLocks/>
              <a:stCxn id="245" idx="3"/>
              <a:endCxn id="205" idx="1"/>
            </p:cNvCxnSpPr>
            <p:nvPr/>
          </p:nvCxnSpPr>
          <p:spPr>
            <a:xfrm>
              <a:off x="2883119" y="14590714"/>
              <a:ext cx="19476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8" name="TextBox 247">
              <a:extLst>
                <a:ext uri="{FF2B5EF4-FFF2-40B4-BE49-F238E27FC236}">
                  <a16:creationId xmlns:a16="http://schemas.microsoft.com/office/drawing/2014/main" id="{8A4A8780-E370-105A-5F7D-F32E43C2C6DE}"/>
                </a:ext>
              </a:extLst>
            </p:cNvPr>
            <p:cNvSpPr txBox="1"/>
            <p:nvPr/>
          </p:nvSpPr>
          <p:spPr>
            <a:xfrm>
              <a:off x="8033810" y="14515009"/>
              <a:ext cx="300267" cy="1510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b="1" dirty="0">
                  <a:solidFill>
                    <a:schemeClr val="accent5">
                      <a:lumMod val="75000"/>
                    </a:schemeClr>
                  </a:solidFill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loss</a:t>
              </a:r>
            </a:p>
          </p:txBody>
        </p:sp>
        <p:cxnSp>
          <p:nvCxnSpPr>
            <p:cNvPr id="249" name="Straight Arrow Connector 248">
              <a:extLst>
                <a:ext uri="{FF2B5EF4-FFF2-40B4-BE49-F238E27FC236}">
                  <a16:creationId xmlns:a16="http://schemas.microsoft.com/office/drawing/2014/main" id="{0EDBD392-E439-6A6F-FB4E-0B12E167FE53}"/>
                </a:ext>
              </a:extLst>
            </p:cNvPr>
            <p:cNvCxnSpPr>
              <a:cxnSpLocks/>
              <a:stCxn id="250" idx="3"/>
              <a:endCxn id="248" idx="1"/>
            </p:cNvCxnSpPr>
            <p:nvPr/>
          </p:nvCxnSpPr>
          <p:spPr>
            <a:xfrm>
              <a:off x="7907608" y="14590525"/>
              <a:ext cx="12620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0" name="TextBox 249">
              <a:extLst>
                <a:ext uri="{FF2B5EF4-FFF2-40B4-BE49-F238E27FC236}">
                  <a16:creationId xmlns:a16="http://schemas.microsoft.com/office/drawing/2014/main" id="{68979A54-FF9D-9476-A541-AC0EB207DAC4}"/>
                </a:ext>
              </a:extLst>
            </p:cNvPr>
            <p:cNvSpPr txBox="1"/>
            <p:nvPr/>
          </p:nvSpPr>
          <p:spPr>
            <a:xfrm>
              <a:off x="7607341" y="14515009"/>
              <a:ext cx="300267" cy="1510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b="1" dirty="0">
                  <a:solidFill>
                    <a:schemeClr val="accent5">
                      <a:lumMod val="75000"/>
                    </a:schemeClr>
                  </a:solidFill>
                  <a:latin typeface="JetBrains Mono" panose="02000009000000000000" pitchFamily="49" charset="0"/>
                  <a:ea typeface="JetBrains Mono" panose="02000009000000000000" pitchFamily="49" charset="0"/>
                  <a:cs typeface="JetBrains Mono" panose="02000009000000000000" pitchFamily="49" charset="0"/>
                </a:rPr>
                <a:t>mean</a:t>
              </a:r>
            </a:p>
          </p:txBody>
        </p:sp>
        <p:cxnSp>
          <p:nvCxnSpPr>
            <p:cNvPr id="251" name="Straight Arrow Connector 250">
              <a:extLst>
                <a:ext uri="{FF2B5EF4-FFF2-40B4-BE49-F238E27FC236}">
                  <a16:creationId xmlns:a16="http://schemas.microsoft.com/office/drawing/2014/main" id="{A485928F-A4DE-7CF7-4E8E-825F501D2394}"/>
                </a:ext>
              </a:extLst>
            </p:cNvPr>
            <p:cNvCxnSpPr>
              <a:cxnSpLocks/>
              <a:stCxn id="206" idx="3"/>
              <a:endCxn id="228" idx="2"/>
            </p:cNvCxnSpPr>
            <p:nvPr/>
          </p:nvCxnSpPr>
          <p:spPr>
            <a:xfrm flipV="1">
              <a:off x="4945680" y="14666041"/>
              <a:ext cx="5814" cy="80961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Arrow Connector 251">
              <a:extLst>
                <a:ext uri="{FF2B5EF4-FFF2-40B4-BE49-F238E27FC236}">
                  <a16:creationId xmlns:a16="http://schemas.microsoft.com/office/drawing/2014/main" id="{29724846-DA92-67CE-E960-EF6A169236B8}"/>
                </a:ext>
              </a:extLst>
            </p:cNvPr>
            <p:cNvCxnSpPr>
              <a:cxnSpLocks/>
              <a:stCxn id="209" idx="3"/>
              <a:endCxn id="236" idx="2"/>
            </p:cNvCxnSpPr>
            <p:nvPr/>
          </p:nvCxnSpPr>
          <p:spPr>
            <a:xfrm flipV="1">
              <a:off x="7369896" y="14666041"/>
              <a:ext cx="0" cy="69339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2" name="Rectangle 201">
              <a:extLst>
                <a:ext uri="{FF2B5EF4-FFF2-40B4-BE49-F238E27FC236}">
                  <a16:creationId xmlns:a16="http://schemas.microsoft.com/office/drawing/2014/main" id="{451A3A18-3C40-7838-AAD1-E85A4630D78B}"/>
                </a:ext>
              </a:extLst>
            </p:cNvPr>
            <p:cNvSpPr/>
            <p:nvPr/>
          </p:nvSpPr>
          <p:spPr>
            <a:xfrm>
              <a:off x="1199876" y="14933080"/>
              <a:ext cx="239663" cy="766920"/>
            </a:xfrm>
            <a:prstGeom prst="rect">
              <a:avLst/>
            </a:prstGeom>
            <a:solidFill>
              <a:srgbClr val="C1E5F5"/>
            </a:solidFill>
            <a:ln>
              <a:solidFill>
                <a:srgbClr val="C1E5F5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800" dirty="0">
                <a:latin typeface="JetBrains Mono" panose="02000009000000000000" pitchFamily="49" charset="0"/>
                <a:ea typeface="JetBrains Mono" panose="02000009000000000000" pitchFamily="49" charset="0"/>
                <a:cs typeface="JetBrains Mono" panose="02000009000000000000" pitchFamily="49" charset="0"/>
              </a:endParaRPr>
            </a:p>
          </p:txBody>
        </p:sp>
        <p:sp>
          <p:nvSpPr>
            <p:cNvPr id="206" name="Rectangle 205">
              <a:extLst>
                <a:ext uri="{FF2B5EF4-FFF2-40B4-BE49-F238E27FC236}">
                  <a16:creationId xmlns:a16="http://schemas.microsoft.com/office/drawing/2014/main" id="{030412B7-A3FF-0A20-592F-80F73DF15C33}"/>
                </a:ext>
              </a:extLst>
            </p:cNvPr>
            <p:cNvSpPr/>
            <p:nvPr/>
          </p:nvSpPr>
          <p:spPr>
            <a:xfrm>
              <a:off x="4706017" y="15092201"/>
              <a:ext cx="239663" cy="766920"/>
            </a:xfrm>
            <a:prstGeom prst="rect">
              <a:avLst/>
            </a:prstGeom>
            <a:solidFill>
              <a:srgbClr val="C1E5F5"/>
            </a:solidFill>
            <a:ln>
              <a:solidFill>
                <a:srgbClr val="C1E5F5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800" dirty="0">
                <a:latin typeface="JetBrains Mono" panose="02000009000000000000" pitchFamily="49" charset="0"/>
                <a:ea typeface="JetBrains Mono" panose="02000009000000000000" pitchFamily="49" charset="0"/>
                <a:cs typeface="JetBrains Mono" panose="02000009000000000000" pitchFamily="49" charset="0"/>
              </a:endParaRPr>
            </a:p>
          </p:txBody>
        </p:sp>
        <p:sp>
          <p:nvSpPr>
            <p:cNvPr id="209" name="Rectangle 208">
              <a:extLst>
                <a:ext uri="{FF2B5EF4-FFF2-40B4-BE49-F238E27FC236}">
                  <a16:creationId xmlns:a16="http://schemas.microsoft.com/office/drawing/2014/main" id="{846FB3F7-785A-387E-1E48-8686A9ADBE95}"/>
                </a:ext>
              </a:extLst>
            </p:cNvPr>
            <p:cNvSpPr/>
            <p:nvPr/>
          </p:nvSpPr>
          <p:spPr>
            <a:xfrm>
              <a:off x="7130233" y="14975973"/>
              <a:ext cx="239663" cy="766920"/>
            </a:xfrm>
            <a:prstGeom prst="rect">
              <a:avLst/>
            </a:prstGeom>
            <a:solidFill>
              <a:srgbClr val="C1E5F5"/>
            </a:solidFill>
            <a:ln>
              <a:solidFill>
                <a:srgbClr val="C1E5F5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800" dirty="0">
                <a:latin typeface="JetBrains Mono" panose="02000009000000000000" pitchFamily="49" charset="0"/>
                <a:ea typeface="JetBrains Mono" panose="02000009000000000000" pitchFamily="49" charset="0"/>
                <a:cs typeface="JetBrains Mono" panose="02000009000000000000" pitchFamily="49" charset="0"/>
              </a:endParaRPr>
            </a:p>
          </p:txBody>
        </p:sp>
        <p:sp>
          <p:nvSpPr>
            <p:cNvPr id="636" name="Rectangle 635">
              <a:extLst>
                <a:ext uri="{FF2B5EF4-FFF2-40B4-BE49-F238E27FC236}">
                  <a16:creationId xmlns:a16="http://schemas.microsoft.com/office/drawing/2014/main" id="{FA9898CA-2CD3-BEDA-00E2-BE12879142C0}"/>
                </a:ext>
              </a:extLst>
            </p:cNvPr>
            <p:cNvSpPr/>
            <p:nvPr/>
          </p:nvSpPr>
          <p:spPr>
            <a:xfrm>
              <a:off x="340898" y="13301615"/>
              <a:ext cx="3308271" cy="3287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i="1" dirty="0">
                  <a:solidFill>
                    <a:srgbClr val="C00000"/>
                  </a:solidFill>
                </a:rPr>
                <a:t>Soft Max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1719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226</TotalTime>
  <Words>127</Words>
  <Application>Microsoft Office PowerPoint</Application>
  <PresentationFormat>Widescreen</PresentationFormat>
  <Paragraphs>93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JetBrains Mono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Kick, Daniel - REE-ARS</dc:creator>
  <cp:lastModifiedBy>Kick, Daniel - REE-ARS</cp:lastModifiedBy>
  <cp:revision>5</cp:revision>
  <dcterms:created xsi:type="dcterms:W3CDTF">2024-07-01T22:12:03Z</dcterms:created>
  <dcterms:modified xsi:type="dcterms:W3CDTF">2024-07-03T17:10:57Z</dcterms:modified>
</cp:coreProperties>
</file>