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3" r:id="rId2"/>
    <p:sldId id="270" r:id="rId3"/>
    <p:sldId id="271" r:id="rId4"/>
    <p:sldId id="264" r:id="rId5"/>
    <p:sldId id="265" r:id="rId6"/>
    <p:sldId id="266" r:id="rId7"/>
    <p:sldId id="272" r:id="rId8"/>
    <p:sldId id="267" r:id="rId9"/>
    <p:sldId id="274" r:id="rId10"/>
    <p:sldId id="275" r:id="rId11"/>
    <p:sldId id="299" r:id="rId12"/>
    <p:sldId id="260" r:id="rId13"/>
    <p:sldId id="297" r:id="rId14"/>
    <p:sldId id="262" r:id="rId15"/>
    <p:sldId id="300" r:id="rId16"/>
    <p:sldId id="308" r:id="rId17"/>
    <p:sldId id="301" r:id="rId18"/>
    <p:sldId id="282" r:id="rId19"/>
    <p:sldId id="284" r:id="rId20"/>
    <p:sldId id="283" r:id="rId21"/>
    <p:sldId id="289" r:id="rId22"/>
    <p:sldId id="288" r:id="rId23"/>
    <p:sldId id="290" r:id="rId24"/>
    <p:sldId id="278" r:id="rId25"/>
    <p:sldId id="302" r:id="rId26"/>
    <p:sldId id="303" r:id="rId27"/>
    <p:sldId id="304" r:id="rId28"/>
    <p:sldId id="292" r:id="rId29"/>
    <p:sldId id="293" r:id="rId30"/>
    <p:sldId id="305" r:id="rId31"/>
    <p:sldId id="285" r:id="rId32"/>
    <p:sldId id="294" r:id="rId33"/>
    <p:sldId id="298" r:id="rId34"/>
    <p:sldId id="295" r:id="rId35"/>
    <p:sldId id="286" r:id="rId36"/>
    <p:sldId id="306" r:id="rId37"/>
    <p:sldId id="309" r:id="rId38"/>
    <p:sldId id="29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D7DE"/>
    <a:srgbClr val="F32660"/>
    <a:srgbClr val="272822"/>
    <a:srgbClr val="2B2C2B"/>
    <a:srgbClr val="AC6218"/>
    <a:srgbClr val="ED8B1F"/>
    <a:srgbClr val="A3E728"/>
    <a:srgbClr val="D6AE3C"/>
    <a:srgbClr val="272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90" autoAdjust="0"/>
    <p:restoredTop sz="94660"/>
  </p:normalViewPr>
  <p:slideViewPr>
    <p:cSldViewPr snapToGrid="0">
      <p:cViewPr>
        <p:scale>
          <a:sx n="150" d="100"/>
          <a:sy n="150" d="100"/>
        </p:scale>
        <p:origin x="-2274" y="-24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91C32-53FC-4CC7-90B1-712F823A0336}"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08FEA-1642-498A-9275-D6926FC14EEC}" type="slidenum">
              <a:rPr lang="en-US" smtClean="0"/>
              <a:t>‹#›</a:t>
            </a:fld>
            <a:endParaRPr lang="en-US"/>
          </a:p>
        </p:txBody>
      </p:sp>
    </p:spTree>
    <p:extLst>
      <p:ext uri="{BB962C8B-B14F-4D97-AF65-F5344CB8AC3E}">
        <p14:creationId xmlns:p14="http://schemas.microsoft.com/office/powerpoint/2010/main" val="339251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8FEA-1642-498A-9275-D6926FC14EEC}" type="slidenum">
              <a:rPr lang="en-US" smtClean="0"/>
              <a:t>8</a:t>
            </a:fld>
            <a:endParaRPr lang="en-US"/>
          </a:p>
        </p:txBody>
      </p:sp>
    </p:spTree>
    <p:extLst>
      <p:ext uri="{BB962C8B-B14F-4D97-AF65-F5344CB8AC3E}">
        <p14:creationId xmlns:p14="http://schemas.microsoft.com/office/powerpoint/2010/main" val="3680068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08FEA-1642-498A-9275-D6926FC14EEC}" type="slidenum">
              <a:rPr lang="en-US" smtClean="0"/>
              <a:t>9</a:t>
            </a:fld>
            <a:endParaRPr lang="en-US"/>
          </a:p>
        </p:txBody>
      </p:sp>
    </p:spTree>
    <p:extLst>
      <p:ext uri="{BB962C8B-B14F-4D97-AF65-F5344CB8AC3E}">
        <p14:creationId xmlns:p14="http://schemas.microsoft.com/office/powerpoint/2010/main" val="1610345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6D76026-D99C-C876-BE0E-C6F049C8510E}"/>
              </a:ext>
            </a:extLst>
          </p:cNvPr>
          <p:cNvGrpSpPr/>
          <p:nvPr userDrawn="1"/>
        </p:nvGrpSpPr>
        <p:grpSpPr>
          <a:xfrm>
            <a:off x="-1" y="0"/>
            <a:ext cx="12192001" cy="6858001"/>
            <a:chOff x="-1" y="0"/>
            <a:chExt cx="12192001" cy="6858001"/>
          </a:xfrm>
        </p:grpSpPr>
        <p:pic>
          <p:nvPicPr>
            <p:cNvPr id="14" name="Picture 13">
              <a:extLst>
                <a:ext uri="{FF2B5EF4-FFF2-40B4-BE49-F238E27FC236}">
                  <a16:creationId xmlns:a16="http://schemas.microsoft.com/office/drawing/2014/main" id="{D10BD5C0-6173-E963-F8DB-242526489D21}"/>
                </a:ext>
              </a:extLst>
            </p:cNvPr>
            <p:cNvPicPr>
              <a:picLocks noChangeAspect="1"/>
            </p:cNvPicPr>
            <p:nvPr userDrawn="1"/>
          </p:nvPicPr>
          <p:blipFill rotWithShape="1">
            <a:blip r:embed="rId2"/>
            <a:srcRect t="56917" b="21228"/>
            <a:stretch/>
          </p:blipFill>
          <p:spPr>
            <a:xfrm>
              <a:off x="-1" y="0"/>
              <a:ext cx="12191999" cy="6858000"/>
            </a:xfrm>
            <a:prstGeom prst="rect">
              <a:avLst/>
            </a:prstGeom>
          </p:spPr>
        </p:pic>
        <p:sp>
          <p:nvSpPr>
            <p:cNvPr id="11" name="Rectangle 10">
              <a:extLst>
                <a:ext uri="{FF2B5EF4-FFF2-40B4-BE49-F238E27FC236}">
                  <a16:creationId xmlns:a16="http://schemas.microsoft.com/office/drawing/2014/main" id="{C9A644C6-F4CB-4944-805B-5DEA7014A224}"/>
                </a:ext>
              </a:extLst>
            </p:cNvPr>
            <p:cNvSpPr/>
            <p:nvPr userDrawn="1"/>
          </p:nvSpPr>
          <p:spPr>
            <a:xfrm>
              <a:off x="0" y="1"/>
              <a:ext cx="12192000" cy="6858000"/>
            </a:xfrm>
            <a:prstGeom prst="rect">
              <a:avLst/>
            </a:prstGeom>
            <a:solidFill>
              <a:schemeClr val="tx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775C38C-EBA0-688C-3FA0-36EC7DA237B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2040643-C4B3-DC2E-CCCF-07C9E7ACD1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535387-7A05-0850-F04A-998DC04FE8A3}"/>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5" name="Footer Placeholder 4">
            <a:extLst>
              <a:ext uri="{FF2B5EF4-FFF2-40B4-BE49-F238E27FC236}">
                <a16:creationId xmlns:a16="http://schemas.microsoft.com/office/drawing/2014/main" id="{05590083-0223-249E-DDE4-5C2D83398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EF6BC-490B-C55E-050A-60FDDEC54F7D}"/>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113332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3784-F49F-67FB-DC6F-9BD41E26BB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ECE1D2-7E6E-B67A-84FC-97E60A22E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89C55-8A71-4189-B003-37339FF3927F}"/>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5" name="Footer Placeholder 4">
            <a:extLst>
              <a:ext uri="{FF2B5EF4-FFF2-40B4-BE49-F238E27FC236}">
                <a16:creationId xmlns:a16="http://schemas.microsoft.com/office/drawing/2014/main" id="{068761F4-9D7F-410F-0E17-DB9F8C396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54D93-E0F2-E701-2AE6-993A278E4A1F}"/>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6772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3A748-F760-E4DD-25A9-4A0788B1BF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F381ED-9156-7F8B-A125-AF535D9A9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AA90C-DB7E-4061-EC9C-904BBAEC8CE9}"/>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5" name="Footer Placeholder 4">
            <a:extLst>
              <a:ext uri="{FF2B5EF4-FFF2-40B4-BE49-F238E27FC236}">
                <a16:creationId xmlns:a16="http://schemas.microsoft.com/office/drawing/2014/main" id="{005282E2-A5E2-BCBF-CE20-11CDE67D3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6A63D-1262-3360-EF3F-99D7B99FDD55}"/>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17473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DDEA-F817-A05B-68CD-9D635740E9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A20BA7-7BD3-CF35-86D0-368CB0B828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27C70-BAEF-D8B2-BBBB-10EBDF3BDE8B}"/>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5" name="Footer Placeholder 4">
            <a:extLst>
              <a:ext uri="{FF2B5EF4-FFF2-40B4-BE49-F238E27FC236}">
                <a16:creationId xmlns:a16="http://schemas.microsoft.com/office/drawing/2014/main" id="{5973A719-4CFE-C236-CF1A-CEBC53F2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77057-0753-329F-5941-8FBCA7354D29}"/>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148291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5B12A92-3EB8-78B0-91AF-9D277B5FD946}"/>
              </a:ext>
            </a:extLst>
          </p:cNvPr>
          <p:cNvGrpSpPr/>
          <p:nvPr userDrawn="1"/>
        </p:nvGrpSpPr>
        <p:grpSpPr>
          <a:xfrm>
            <a:off x="-1" y="0"/>
            <a:ext cx="12192001" cy="6858001"/>
            <a:chOff x="-1" y="0"/>
            <a:chExt cx="12192001" cy="6858001"/>
          </a:xfrm>
        </p:grpSpPr>
        <p:pic>
          <p:nvPicPr>
            <p:cNvPr id="12" name="Picture 11">
              <a:extLst>
                <a:ext uri="{FF2B5EF4-FFF2-40B4-BE49-F238E27FC236}">
                  <a16:creationId xmlns:a16="http://schemas.microsoft.com/office/drawing/2014/main" id="{A4BDA190-C14D-45A1-BC70-4D82DE2AEEE5}"/>
                </a:ext>
              </a:extLst>
            </p:cNvPr>
            <p:cNvPicPr>
              <a:picLocks noChangeAspect="1"/>
            </p:cNvPicPr>
            <p:nvPr userDrawn="1"/>
          </p:nvPicPr>
          <p:blipFill rotWithShape="1">
            <a:blip r:embed="rId2"/>
            <a:srcRect t="56917" b="21228"/>
            <a:stretch/>
          </p:blipFill>
          <p:spPr>
            <a:xfrm>
              <a:off x="-1" y="0"/>
              <a:ext cx="12191999" cy="6858000"/>
            </a:xfrm>
            <a:prstGeom prst="rect">
              <a:avLst/>
            </a:prstGeom>
          </p:spPr>
        </p:pic>
        <p:sp>
          <p:nvSpPr>
            <p:cNvPr id="13" name="Rectangle 12">
              <a:extLst>
                <a:ext uri="{FF2B5EF4-FFF2-40B4-BE49-F238E27FC236}">
                  <a16:creationId xmlns:a16="http://schemas.microsoft.com/office/drawing/2014/main" id="{20BA09A3-A31E-C5DF-B281-0DE99A7B6630}"/>
                </a:ext>
              </a:extLst>
            </p:cNvPr>
            <p:cNvSpPr/>
            <p:nvPr userDrawn="1"/>
          </p:nvSpPr>
          <p:spPr>
            <a:xfrm>
              <a:off x="0" y="1"/>
              <a:ext cx="12192000" cy="6858000"/>
            </a:xfrm>
            <a:prstGeom prst="rect">
              <a:avLst/>
            </a:prstGeom>
            <a:solidFill>
              <a:schemeClr val="tx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AE45F8-0424-D40A-6F38-310EA8251160}"/>
              </a:ext>
            </a:extLst>
          </p:cNvPr>
          <p:cNvSpPr>
            <a:spLocks noGrp="1"/>
          </p:cNvSpPr>
          <p:nvPr>
            <p:ph type="title"/>
          </p:nvPr>
        </p:nvSpPr>
        <p:spPr>
          <a:xfrm>
            <a:off x="831850" y="1709738"/>
            <a:ext cx="10515600" cy="2852737"/>
          </a:xfrm>
        </p:spPr>
        <p:txBody>
          <a:bodyPr anchor="b"/>
          <a:lstStyle>
            <a:lvl1pPr>
              <a:defRPr sz="6000">
                <a:solidFill>
                  <a:srgbClr val="5CD7DE"/>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ED3E55F-1F4F-EC5F-FAC5-1306874615E8}"/>
              </a:ext>
            </a:extLst>
          </p:cNvPr>
          <p:cNvSpPr>
            <a:spLocks noGrp="1"/>
          </p:cNvSpPr>
          <p:nvPr>
            <p:ph type="body" idx="1"/>
          </p:nvPr>
        </p:nvSpPr>
        <p:spPr>
          <a:xfrm>
            <a:off x="831850" y="4589463"/>
            <a:ext cx="10515600" cy="1500187"/>
          </a:xfrm>
        </p:spPr>
        <p:txBody>
          <a:bodyPr/>
          <a:lstStyle>
            <a:lvl1pPr marL="0" indent="0">
              <a:buNone/>
              <a:defRPr sz="2400">
                <a:solidFill>
                  <a:srgbClr val="F3266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B73D7B6-BC5D-2051-72C3-C85FD1B6398B}"/>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5" name="Footer Placeholder 4">
            <a:extLst>
              <a:ext uri="{FF2B5EF4-FFF2-40B4-BE49-F238E27FC236}">
                <a16:creationId xmlns:a16="http://schemas.microsoft.com/office/drawing/2014/main" id="{5AA2C9BF-3981-BB18-2D7D-67332447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6EBB6-F9C7-68D8-AC68-4CB2BFA6C5B8}"/>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27959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BA6D-26EA-9451-D2BC-814FFFB44E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964BD-247E-A77B-51B4-3853546C73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F8859B-4F54-1518-D4ED-9E456331C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6FEF8-907B-2461-827A-6F747D256F59}"/>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6" name="Footer Placeholder 5">
            <a:extLst>
              <a:ext uri="{FF2B5EF4-FFF2-40B4-BE49-F238E27FC236}">
                <a16:creationId xmlns:a16="http://schemas.microsoft.com/office/drawing/2014/main" id="{E21E39B5-31A4-BD4E-0830-0DF6FB5C05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AC35BE-BBEB-06CB-C74A-9367474691A3}"/>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143581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9E0C-EA59-824D-F968-9ED6BDBD4E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3A42E-47CC-DE45-4AC2-5A716E7114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4E995-DEDB-4CFE-A22C-3927745305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670089-2486-FB44-E4DD-3357E965C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3ADA6-7F1A-D355-3D3D-C0F190439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F9DDE-0079-F6B8-63AA-D1021556D397}"/>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8" name="Footer Placeholder 7">
            <a:extLst>
              <a:ext uri="{FF2B5EF4-FFF2-40B4-BE49-F238E27FC236}">
                <a16:creationId xmlns:a16="http://schemas.microsoft.com/office/drawing/2014/main" id="{A728A561-0A41-DD34-E60E-385269ABE1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7EB052-4922-BF79-9ACD-6D3913A37909}"/>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72198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6CC0-BF4E-A7D8-55DC-BC32865173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3FC474-B163-DD66-F4F2-296E7922C7A0}"/>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4" name="Footer Placeholder 3">
            <a:extLst>
              <a:ext uri="{FF2B5EF4-FFF2-40B4-BE49-F238E27FC236}">
                <a16:creationId xmlns:a16="http://schemas.microsoft.com/office/drawing/2014/main" id="{C5D0FAFC-0AB4-3226-EC0A-D930AFB37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58ECB1-9B40-EEC9-5368-C8D5A14A6109}"/>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439893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3753AF-8C44-5636-5C0C-2AF707F94C9B}"/>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3" name="Footer Placeholder 2">
            <a:extLst>
              <a:ext uri="{FF2B5EF4-FFF2-40B4-BE49-F238E27FC236}">
                <a16:creationId xmlns:a16="http://schemas.microsoft.com/office/drawing/2014/main" id="{2D2FFACE-E7C3-7D10-E761-AC1EEEDBF5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44C86-2B5C-57CA-81BE-3D6BACC20AE4}"/>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77742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8DE0-F274-689A-26EF-44A6D9B5A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0A8F9F-17C4-EEB5-7D9B-9BBBCF20D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FC456-1E29-8FAE-E966-D0BDE0C7D5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FB823-063C-9AEE-7EA5-852A7001B3CB}"/>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6" name="Footer Placeholder 5">
            <a:extLst>
              <a:ext uri="{FF2B5EF4-FFF2-40B4-BE49-F238E27FC236}">
                <a16:creationId xmlns:a16="http://schemas.microsoft.com/office/drawing/2014/main" id="{EDE45A39-CE6C-D7A1-C190-CFE8D0541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B21BF-0512-3BC6-F7B6-121BFB3F02A4}"/>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108464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9636-F7DA-BF75-DFF8-6EC7E5DDA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4DD17-911E-967B-F4FB-6051E29CAE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574A18-754F-8EB7-E8EA-A910179BE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759F8-2359-0D70-F572-570B20C31D86}"/>
              </a:ext>
            </a:extLst>
          </p:cNvPr>
          <p:cNvSpPr>
            <a:spLocks noGrp="1"/>
          </p:cNvSpPr>
          <p:nvPr>
            <p:ph type="dt" sz="half" idx="10"/>
          </p:nvPr>
        </p:nvSpPr>
        <p:spPr/>
        <p:txBody>
          <a:bodyPr/>
          <a:lstStyle/>
          <a:p>
            <a:fld id="{A8AD9645-83FD-4EAC-AD2F-B97B572FB53A}" type="datetimeFigureOut">
              <a:rPr lang="en-US" smtClean="0"/>
              <a:t>9/24/2024</a:t>
            </a:fld>
            <a:endParaRPr lang="en-US"/>
          </a:p>
        </p:txBody>
      </p:sp>
      <p:sp>
        <p:nvSpPr>
          <p:cNvPr id="6" name="Footer Placeholder 5">
            <a:extLst>
              <a:ext uri="{FF2B5EF4-FFF2-40B4-BE49-F238E27FC236}">
                <a16:creationId xmlns:a16="http://schemas.microsoft.com/office/drawing/2014/main" id="{2CB4E26B-B3E9-D944-8F74-BF89B1FFA3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B47AD-A923-84EB-71BA-AB6F6CB1ED2C}"/>
              </a:ext>
            </a:extLst>
          </p:cNvPr>
          <p:cNvSpPr>
            <a:spLocks noGrp="1"/>
          </p:cNvSpPr>
          <p:nvPr>
            <p:ph type="sldNum" sz="quarter" idx="12"/>
          </p:nvPr>
        </p:nvSpPr>
        <p:spPr/>
        <p:txBody>
          <a:bodyPr/>
          <a:lstStyle/>
          <a:p>
            <a:fld id="{FEDB3FB4-64EE-4568-B118-B418F9085530}" type="slidenum">
              <a:rPr lang="en-US" smtClean="0"/>
              <a:t>‹#›</a:t>
            </a:fld>
            <a:endParaRPr lang="en-US"/>
          </a:p>
        </p:txBody>
      </p:sp>
    </p:spTree>
    <p:extLst>
      <p:ext uri="{BB962C8B-B14F-4D97-AF65-F5344CB8AC3E}">
        <p14:creationId xmlns:p14="http://schemas.microsoft.com/office/powerpoint/2010/main" val="29763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5A6B6-BFFC-E5BE-6DFF-D1FC0DDECC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E3552E-1C37-F46D-295B-4600E4BA2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0D8B7A-D33F-0C0B-1759-FD30C1B05D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A8AD9645-83FD-4EAC-AD2F-B97B572FB53A}" type="datetimeFigureOut">
              <a:rPr lang="en-US" smtClean="0"/>
              <a:pPr/>
              <a:t>9/24/2024</a:t>
            </a:fld>
            <a:endParaRPr lang="en-US"/>
          </a:p>
        </p:txBody>
      </p:sp>
      <p:sp>
        <p:nvSpPr>
          <p:cNvPr id="5" name="Footer Placeholder 4">
            <a:extLst>
              <a:ext uri="{FF2B5EF4-FFF2-40B4-BE49-F238E27FC236}">
                <a16:creationId xmlns:a16="http://schemas.microsoft.com/office/drawing/2014/main" id="{9C963C7E-FF28-302A-6544-8903234DE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3289387-D6B4-F409-9770-801BFCBBF8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ED8B1F"/>
                </a:solidFill>
              </a:defRPr>
            </a:lvl1pPr>
          </a:lstStyle>
          <a:p>
            <a:fld id="{FEDB3FB4-64EE-4568-B118-B418F9085530}" type="slidenum">
              <a:rPr lang="en-US" smtClean="0"/>
              <a:pPr/>
              <a:t>‹#›</a:t>
            </a:fld>
            <a:endParaRPr lang="en-US" dirty="0"/>
          </a:p>
        </p:txBody>
      </p:sp>
    </p:spTree>
    <p:extLst>
      <p:ext uri="{BB962C8B-B14F-4D97-AF65-F5344CB8AC3E}">
        <p14:creationId xmlns:p14="http://schemas.microsoft.com/office/powerpoint/2010/main" val="4143300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F326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CD7D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olarsystem.nasa.gov/resources/111/io-in-front-of-jupiter/?category=planets_jupiter" TargetMode="External"/><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rise.readthedocs.io/en/stable/"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datacarpentry.org/lessons/" TargetMode="External"/><Relationship Id="rId3" Type="http://schemas.openxmlformats.org/officeDocument/2006/relationships/image" Target="../media/image44.png"/><Relationship Id="rId7" Type="http://schemas.openxmlformats.org/officeDocument/2006/relationships/hyperlink" Target="https://software-carpentry.org/" TargetMode="External"/><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automatetheboringstuff.com/" TargetMode="External"/><Relationship Id="rId11" Type="http://schemas.openxmlformats.org/officeDocument/2006/relationships/image" Target="../media/image46.png"/><Relationship Id="rId5" Type="http://schemas.openxmlformats.org/officeDocument/2006/relationships/hyperlink" Target="https://learnxinyminutes.com/docs/python/" TargetMode="External"/><Relationship Id="rId10" Type="http://schemas.openxmlformats.org/officeDocument/2006/relationships/hyperlink" Target="Stack%20Overflow" TargetMode="External"/><Relationship Id="rId4" Type="http://schemas.openxmlformats.org/officeDocument/2006/relationships/image" Target="../media/image45.png"/><Relationship Id="rId9" Type="http://schemas.openxmlformats.org/officeDocument/2006/relationships/hyperlink" Target="https://docs.python.org/3/tutorial/index.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autodesk.com/research/publications/same-stats-different-graphs"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seaborn" TargetMode="External"/><Relationship Id="rId7" Type="http://schemas.openxmlformats.org/officeDocument/2006/relationships/hyperlink" Target="https://plotnine.readthedocs.io/en/stable/index.html" TargetMode="External"/><Relationship Id="rId2" Type="http://schemas.openxmlformats.org/officeDocument/2006/relationships/hyperlink" Target="https://plotly.com/python/" TargetMode="Externa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hyperlink" Target="https://matplotlib.org/stable/gallery/index.html" TargetMode="External"/><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hyperlink" Target="https://pandas.pydata.org/docs/getting_started/intro_tutorials/" TargetMode="External"/><Relationship Id="rId3" Type="http://schemas.openxmlformats.org/officeDocument/2006/relationships/image" Target="../media/image59.png"/><Relationship Id="rId7" Type="http://schemas.openxmlformats.org/officeDocument/2006/relationships/image" Target="../media/image62.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3.png"/><Relationship Id="rId4" Type="http://schemas.openxmlformats.org/officeDocument/2006/relationships/image" Target="../media/image60.svg"/><Relationship Id="rId9" Type="http://schemas.openxmlformats.org/officeDocument/2006/relationships/hyperlink" Target="https://pandas.pydata.org/docs/getting_started/intro_tutorials/03_subset_data.html"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andas.pydata.org/docs/getting_started/intro_tutorials/" TargetMode="External"/><Relationship Id="rId3" Type="http://schemas.openxmlformats.org/officeDocument/2006/relationships/image" Target="../media/image64.png"/><Relationship Id="rId7" Type="http://schemas.openxmlformats.org/officeDocument/2006/relationships/image" Target="../media/image3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5.svg"/><Relationship Id="rId9" Type="http://schemas.openxmlformats.org/officeDocument/2006/relationships/hyperlink" Target="https://pandas.pydata.org/docs/getting_started/intro_tutorials/03_subset_data.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pandas.pydata.org/docs/getting_started/intro_tutorials/03_subset_data.html" TargetMode="External"/><Relationship Id="rId3" Type="http://schemas.openxmlformats.org/officeDocument/2006/relationships/image" Target="../media/image67.svg"/><Relationship Id="rId7" Type="http://schemas.openxmlformats.org/officeDocument/2006/relationships/hyperlink" Target="https://pandas.pydata.org/docs/getting_started/intro_tutorials/" TargetMode="External"/><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allisonhorst.github.io/palmerpengui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allisonhorst.github.io/palmerpenguins/" TargetMode="Externa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python-graph-gallery.com/"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hyperlink" Target="https://scinet.usda.gov/guide/singularity" TargetMode="External"/><Relationship Id="rId2" Type="http://schemas.openxmlformats.org/officeDocument/2006/relationships/hyperlink" Target="https://docs.conda.io/projects/conda/en/latest/user-guide/concepts/environments.html" TargetMode="Externa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hyperlink" Target="https://frbcesab.github.io/rcompendium/" TargetMode="External"/><Relationship Id="rId2" Type="http://schemas.openxmlformats.org/officeDocument/2006/relationships/hyperlink" Target="https://drivendata.github.io/cookiecutter-data-science/"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hyperlink" Target="https://hypothesis.readthedocs.io/en/latest/" TargetMode="External"/><Relationship Id="rId2" Type="http://schemas.openxmlformats.org/officeDocument/2006/relationships/hyperlink" Target="https://docs.greatexpectations.io/docs/"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allisonhorst.github.io/palmerpenguins/" TargetMode="External"/><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hyperlink" Target="https://solarsystem.nasa.gov/resources/803/jupiter-and-io/?category=planets_jupiter" TargetMode="External"/><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youtu.be/PaCmpygFfXo" TargetMode="External"/><Relationship Id="rId13" Type="http://schemas.openxmlformats.org/officeDocument/2006/relationships/hyperlink" Target="https://www.3blue1brown.com/lessons/attention" TargetMode="External"/><Relationship Id="rId3" Type="http://schemas.openxmlformats.org/officeDocument/2006/relationships/hyperlink" Target="https://www.3blue1brown.com/lessons/gradient-descent" TargetMode="External"/><Relationship Id="rId7" Type="http://schemas.openxmlformats.org/officeDocument/2006/relationships/hyperlink" Target="https://youtu.be/VMj-3S1tku0" TargetMode="External"/><Relationship Id="rId12" Type="http://schemas.openxmlformats.org/officeDocument/2006/relationships/hyperlink" Target="https://www.3blue1brown.com/lessons/gpt" TargetMode="External"/><Relationship Id="rId2" Type="http://schemas.openxmlformats.org/officeDocument/2006/relationships/hyperlink" Target="https://www.3blue1brown.com/lessons/neural-networks" TargetMode="External"/><Relationship Id="rId16" Type="http://schemas.openxmlformats.org/officeDocument/2006/relationships/hyperlink" Target="https://youtu.be/t3YJ5hKiMQ0" TargetMode="External"/><Relationship Id="rId1" Type="http://schemas.openxmlformats.org/officeDocument/2006/relationships/slideLayout" Target="../slideLayouts/slideLayout2.xml"/><Relationship Id="rId6" Type="http://schemas.openxmlformats.org/officeDocument/2006/relationships/hyperlink" Target="https://www.3blue1brown.com/lessons/backpropagation-calculus" TargetMode="External"/><Relationship Id="rId11" Type="http://schemas.openxmlformats.org/officeDocument/2006/relationships/hyperlink" Target="https://youtu.be/q8SA3rM6ckI" TargetMode="External"/><Relationship Id="rId5" Type="http://schemas.openxmlformats.org/officeDocument/2006/relationships/hyperlink" Target="https://www.3blue1brown.com/lessons/backpropagation" TargetMode="External"/><Relationship Id="rId15" Type="http://schemas.openxmlformats.org/officeDocument/2006/relationships/hyperlink" Target="https://www.3blue1brown.com/lessons/mlp" TargetMode="External"/><Relationship Id="rId10" Type="http://schemas.openxmlformats.org/officeDocument/2006/relationships/hyperlink" Target="https://youtu.be/P6sfmUTpUmc" TargetMode="External"/><Relationship Id="rId4" Type="http://schemas.openxmlformats.org/officeDocument/2006/relationships/hyperlink" Target="https://www.3blue1brown.com/lessons/neural-network-analysis" TargetMode="External"/><Relationship Id="rId9" Type="http://schemas.openxmlformats.org/officeDocument/2006/relationships/hyperlink" Target="https://youtu.be/TCH_1BHY58I" TargetMode="External"/><Relationship Id="rId14" Type="http://schemas.openxmlformats.org/officeDocument/2006/relationships/hyperlink" Target="https://www.youtube.com/watch?v=kCc8FmEb1n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torch.mlverse.org/" TargetMode="External"/><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posit.co/blog/tensorflow-for-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paulgraham.com/avg.html" TargetMode="External"/><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8B387-8002-3A4E-D781-8484D864125D}"/>
              </a:ext>
            </a:extLst>
          </p:cNvPr>
          <p:cNvSpPr>
            <a:spLocks noGrp="1"/>
          </p:cNvSpPr>
          <p:nvPr>
            <p:ph type="ctrTitle"/>
          </p:nvPr>
        </p:nvSpPr>
        <p:spPr>
          <a:xfrm>
            <a:off x="0" y="1122363"/>
            <a:ext cx="12192000" cy="2387600"/>
          </a:xfrm>
        </p:spPr>
        <p:txBody>
          <a:bodyPr>
            <a:normAutofit/>
          </a:bodyPr>
          <a:lstStyle/>
          <a:p>
            <a:r>
              <a:rPr lang="en-US" sz="6000" dirty="0"/>
              <a:t>Deep Learning Community of Practice</a:t>
            </a:r>
            <a:br>
              <a:rPr lang="en-US" sz="6000" dirty="0"/>
            </a:br>
            <a:r>
              <a:rPr lang="en-US" sz="6000" i="1" dirty="0"/>
              <a:t>Kick Off Meeting</a:t>
            </a:r>
            <a:endParaRPr lang="en-US" i="1" dirty="0"/>
          </a:p>
        </p:txBody>
      </p:sp>
      <p:sp>
        <p:nvSpPr>
          <p:cNvPr id="3" name="Subtitle 2">
            <a:extLst>
              <a:ext uri="{FF2B5EF4-FFF2-40B4-BE49-F238E27FC236}">
                <a16:creationId xmlns:a16="http://schemas.microsoft.com/office/drawing/2014/main" id="{2CE5898A-2648-51AE-CF12-A1E5C58D0C6B}"/>
              </a:ext>
            </a:extLst>
          </p:cNvPr>
          <p:cNvSpPr>
            <a:spLocks noGrp="1"/>
          </p:cNvSpPr>
          <p:nvPr>
            <p:ph type="subTitle" idx="1"/>
          </p:nvPr>
        </p:nvSpPr>
        <p:spPr/>
        <p:txBody>
          <a:bodyPr/>
          <a:lstStyle/>
          <a:p>
            <a:r>
              <a:rPr lang="en-US" dirty="0"/>
              <a:t>Daniel Kick, Coordinator</a:t>
            </a:r>
          </a:p>
        </p:txBody>
      </p:sp>
    </p:spTree>
    <p:extLst>
      <p:ext uri="{BB962C8B-B14F-4D97-AF65-F5344CB8AC3E}">
        <p14:creationId xmlns:p14="http://schemas.microsoft.com/office/powerpoint/2010/main" val="1769195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net in space&#10;&#10;Description automatically generated with low confidence">
            <a:extLst>
              <a:ext uri="{FF2B5EF4-FFF2-40B4-BE49-F238E27FC236}">
                <a16:creationId xmlns:a16="http://schemas.microsoft.com/office/drawing/2014/main" id="{CAB287A8-B4EA-480D-A340-C579119AC83C}"/>
              </a:ext>
            </a:extLst>
          </p:cNvPr>
          <p:cNvPicPr>
            <a:picLocks noChangeAspect="1"/>
          </p:cNvPicPr>
          <p:nvPr/>
        </p:nvPicPr>
        <p:blipFill rotWithShape="1">
          <a:blip r:embed="rId2">
            <a:extLst>
              <a:ext uri="{28A0092B-C50C-407E-A947-70E740481C1C}">
                <a14:useLocalDpi xmlns:a14="http://schemas.microsoft.com/office/drawing/2010/main" val="0"/>
              </a:ext>
            </a:extLst>
          </a:blip>
          <a:srcRect t="33405" b="8405"/>
          <a:stretch/>
        </p:blipFill>
        <p:spPr>
          <a:xfrm>
            <a:off x="0" y="0"/>
            <a:ext cx="12192000" cy="6858000"/>
          </a:xfrm>
          <a:prstGeom prst="rect">
            <a:avLst/>
          </a:prstGeom>
        </p:spPr>
      </p:pic>
      <p:sp>
        <p:nvSpPr>
          <p:cNvPr id="2" name="Title 1">
            <a:extLst>
              <a:ext uri="{FF2B5EF4-FFF2-40B4-BE49-F238E27FC236}">
                <a16:creationId xmlns:a16="http://schemas.microsoft.com/office/drawing/2014/main" id="{E7792FF1-2687-46C6-B132-BDE122BE89E4}"/>
              </a:ext>
            </a:extLst>
          </p:cNvPr>
          <p:cNvSpPr>
            <a:spLocks noGrp="1"/>
          </p:cNvSpPr>
          <p:nvPr>
            <p:ph type="ctrTitle"/>
          </p:nvPr>
        </p:nvSpPr>
        <p:spPr>
          <a:xfrm>
            <a:off x="0" y="2170391"/>
            <a:ext cx="12192000" cy="1655763"/>
          </a:xfrm>
          <a:solidFill>
            <a:schemeClr val="bg1">
              <a:alpha val="34000"/>
            </a:schemeClr>
          </a:solidFill>
        </p:spPr>
        <p:txBody>
          <a:bodyPr>
            <a:normAutofit fontScale="90000"/>
          </a:bodyPr>
          <a:lstStyle/>
          <a:p>
            <a:r>
              <a:rPr lang="en-US" dirty="0"/>
              <a:t>Tools and Techniques for a Jupyter Based Scientific Workflow</a:t>
            </a:r>
          </a:p>
        </p:txBody>
      </p:sp>
      <p:sp>
        <p:nvSpPr>
          <p:cNvPr id="3" name="Subtitle 2">
            <a:extLst>
              <a:ext uri="{FF2B5EF4-FFF2-40B4-BE49-F238E27FC236}">
                <a16:creationId xmlns:a16="http://schemas.microsoft.com/office/drawing/2014/main" id="{432F8FE4-EFA3-443C-8DF7-42A8AE4A0B38}"/>
              </a:ext>
            </a:extLst>
          </p:cNvPr>
          <p:cNvSpPr>
            <a:spLocks noGrp="1"/>
          </p:cNvSpPr>
          <p:nvPr>
            <p:ph type="subTitle" idx="1"/>
          </p:nvPr>
        </p:nvSpPr>
        <p:spPr>
          <a:xfrm>
            <a:off x="0" y="3826154"/>
            <a:ext cx="12192000" cy="492124"/>
          </a:xfrm>
          <a:solidFill>
            <a:schemeClr val="bg1">
              <a:alpha val="34000"/>
            </a:schemeClr>
          </a:solidFill>
        </p:spPr>
        <p:txBody>
          <a:bodyPr/>
          <a:lstStyle/>
          <a:p>
            <a:endParaRPr lang="en-US" dirty="0"/>
          </a:p>
        </p:txBody>
      </p:sp>
      <p:sp>
        <p:nvSpPr>
          <p:cNvPr id="5" name="TextBox 4">
            <a:extLst>
              <a:ext uri="{FF2B5EF4-FFF2-40B4-BE49-F238E27FC236}">
                <a16:creationId xmlns:a16="http://schemas.microsoft.com/office/drawing/2014/main" id="{6E451A39-495C-47FC-ADF6-CDDE63C1E6F0}"/>
              </a:ext>
            </a:extLst>
          </p:cNvPr>
          <p:cNvSpPr txBox="1"/>
          <p:nvPr/>
        </p:nvSpPr>
        <p:spPr>
          <a:xfrm>
            <a:off x="1" y="6488668"/>
            <a:ext cx="2120900" cy="369332"/>
          </a:xfrm>
          <a:prstGeom prst="rect">
            <a:avLst/>
          </a:prstGeom>
          <a:noFill/>
        </p:spPr>
        <p:txBody>
          <a:bodyPr wrap="square">
            <a:spAutoFit/>
          </a:bodyPr>
          <a:lstStyle/>
          <a:p>
            <a:r>
              <a:rPr lang="en-US" dirty="0">
                <a:hlinkClick r:id="rId3"/>
              </a:rPr>
              <a:t>Image Credit: NASA</a:t>
            </a:r>
            <a:endParaRPr lang="en-US" dirty="0"/>
          </a:p>
        </p:txBody>
      </p:sp>
      <p:grpSp>
        <p:nvGrpSpPr>
          <p:cNvPr id="14" name="Group 13">
            <a:extLst>
              <a:ext uri="{FF2B5EF4-FFF2-40B4-BE49-F238E27FC236}">
                <a16:creationId xmlns:a16="http://schemas.microsoft.com/office/drawing/2014/main" id="{238BBC60-F578-AF8C-C20C-4383252EA466}"/>
              </a:ext>
            </a:extLst>
          </p:cNvPr>
          <p:cNvGrpSpPr/>
          <p:nvPr/>
        </p:nvGrpSpPr>
        <p:grpSpPr>
          <a:xfrm>
            <a:off x="6629400" y="339230"/>
            <a:ext cx="3925207" cy="1207092"/>
            <a:chOff x="9797143" y="-3686629"/>
            <a:chExt cx="7837714" cy="2410278"/>
          </a:xfrm>
        </p:grpSpPr>
        <p:sp>
          <p:nvSpPr>
            <p:cNvPr id="13" name="Rectangle 12">
              <a:extLst>
                <a:ext uri="{FF2B5EF4-FFF2-40B4-BE49-F238E27FC236}">
                  <a16:creationId xmlns:a16="http://schemas.microsoft.com/office/drawing/2014/main" id="{4A6A0B8F-7A3D-6FEA-CB1B-B14AD09FF33D}"/>
                </a:ext>
              </a:extLst>
            </p:cNvPr>
            <p:cNvSpPr/>
            <p:nvPr/>
          </p:nvSpPr>
          <p:spPr>
            <a:xfrm>
              <a:off x="9797143" y="-3686629"/>
              <a:ext cx="7837714" cy="2410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2C8C7A2-D982-0DEC-2A44-E73777898FE3}"/>
                </a:ext>
              </a:extLst>
            </p:cNvPr>
            <p:cNvGrpSpPr/>
            <p:nvPr/>
          </p:nvGrpSpPr>
          <p:grpSpPr>
            <a:xfrm>
              <a:off x="10001250" y="-3495360"/>
              <a:ext cx="7484873" cy="2219009"/>
              <a:chOff x="-915248" y="-7917516"/>
              <a:chExt cx="12762571" cy="3783666"/>
            </a:xfrm>
          </p:grpSpPr>
          <p:pic>
            <p:nvPicPr>
              <p:cNvPr id="6" name="Picture 5" descr="A blue and grey logo&#10;&#10;Description automatically generated">
                <a:extLst>
                  <a:ext uri="{FF2B5EF4-FFF2-40B4-BE49-F238E27FC236}">
                    <a16:creationId xmlns:a16="http://schemas.microsoft.com/office/drawing/2014/main" id="{D88E63BD-2C72-8155-B906-6EFF7569A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794" y="-7917515"/>
                <a:ext cx="4056529" cy="3143250"/>
              </a:xfrm>
              <a:prstGeom prst="rect">
                <a:avLst/>
              </a:prstGeom>
            </p:spPr>
          </p:pic>
          <p:pic>
            <p:nvPicPr>
              <p:cNvPr id="9" name="Picture 8" descr="A blue and yellow snake logo&#10;&#10;Description automatically generated">
                <a:extLst>
                  <a:ext uri="{FF2B5EF4-FFF2-40B4-BE49-F238E27FC236}">
                    <a16:creationId xmlns:a16="http://schemas.microsoft.com/office/drawing/2014/main" id="{DB4DAE4B-0AAD-E39A-295F-1C490F642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880" y="-7917516"/>
                <a:ext cx="3447914" cy="3783666"/>
              </a:xfrm>
              <a:prstGeom prst="rect">
                <a:avLst/>
              </a:prstGeom>
            </p:spPr>
          </p:pic>
          <p:pic>
            <p:nvPicPr>
              <p:cNvPr id="11" name="Picture 10" descr="A logo with colorful circles&#10;&#10;Description automatically generated">
                <a:extLst>
                  <a:ext uri="{FF2B5EF4-FFF2-40B4-BE49-F238E27FC236}">
                    <a16:creationId xmlns:a16="http://schemas.microsoft.com/office/drawing/2014/main" id="{BD6A6182-F67E-E3BB-2A1B-724B9E35D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248" y="-7917516"/>
                <a:ext cx="4876800" cy="3143250"/>
              </a:xfrm>
              <a:prstGeom prst="rect">
                <a:avLst/>
              </a:prstGeom>
            </p:spPr>
          </p:pic>
        </p:grpSp>
      </p:grpSp>
    </p:spTree>
    <p:extLst>
      <p:ext uri="{BB962C8B-B14F-4D97-AF65-F5344CB8AC3E}">
        <p14:creationId xmlns:p14="http://schemas.microsoft.com/office/powerpoint/2010/main" val="427603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FED7-C0AC-4CD7-B4D9-6E77322EAB71}"/>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5CE6A940-9FE0-4976-988B-C7A66F9BFEE4}"/>
              </a:ext>
            </a:extLst>
          </p:cNvPr>
          <p:cNvSpPr>
            <a:spLocks noGrp="1"/>
          </p:cNvSpPr>
          <p:nvPr>
            <p:ph idx="1"/>
          </p:nvPr>
        </p:nvSpPr>
        <p:spPr/>
        <p:txBody>
          <a:bodyPr/>
          <a:lstStyle/>
          <a:p>
            <a:r>
              <a:rPr lang="en-US" dirty="0"/>
              <a:t>Overview of a few tools that can enhance research</a:t>
            </a:r>
          </a:p>
          <a:p>
            <a:pPr lvl="1"/>
            <a:r>
              <a:rPr lang="en-US" dirty="0"/>
              <a:t>Easier to reproduce</a:t>
            </a:r>
          </a:p>
          <a:p>
            <a:pPr lvl="1"/>
            <a:r>
              <a:rPr lang="en-US" dirty="0"/>
              <a:t>More flexibility</a:t>
            </a:r>
          </a:p>
          <a:p>
            <a:pPr lvl="1"/>
            <a:r>
              <a:rPr lang="en-US" dirty="0"/>
              <a:t>Less tedious</a:t>
            </a:r>
          </a:p>
          <a:p>
            <a:pPr lvl="1"/>
            <a:r>
              <a:rPr lang="en-US" dirty="0"/>
              <a:t>Faster</a:t>
            </a:r>
          </a:p>
          <a:p>
            <a:pPr lvl="1"/>
            <a:endParaRPr lang="en-US" dirty="0"/>
          </a:p>
          <a:p>
            <a:r>
              <a:rPr lang="en-US" dirty="0"/>
              <a:t>References to help learn more</a:t>
            </a:r>
          </a:p>
          <a:p>
            <a:endParaRPr lang="en-US" dirty="0"/>
          </a:p>
          <a:p>
            <a:r>
              <a:rPr lang="en-US" dirty="0"/>
              <a:t>Hands on experience</a:t>
            </a:r>
          </a:p>
        </p:txBody>
      </p:sp>
    </p:spTree>
    <p:extLst>
      <p:ext uri="{BB962C8B-B14F-4D97-AF65-F5344CB8AC3E}">
        <p14:creationId xmlns:p14="http://schemas.microsoft.com/office/powerpoint/2010/main" val="1568352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C9D7BF-88AB-1DF2-D4E8-183D9FEBA88D}"/>
              </a:ext>
            </a:extLst>
          </p:cNvPr>
          <p:cNvSpPr/>
          <p:nvPr/>
        </p:nvSpPr>
        <p:spPr>
          <a:xfrm>
            <a:off x="4219292" y="0"/>
            <a:ext cx="797270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7716130" y="2343903"/>
            <a:ext cx="2362310" cy="413079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A0B1351E-A54A-4478-B24A-CBD9A30487D6}"/>
              </a:ext>
            </a:extLst>
          </p:cNvPr>
          <p:cNvSpPr/>
          <p:nvPr/>
        </p:nvSpPr>
        <p:spPr>
          <a:xfrm rot="5400000" flipV="1">
            <a:off x="5289237" y="3859333"/>
            <a:ext cx="2173841" cy="911463"/>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0410973" y="2812669"/>
            <a:ext cx="199394" cy="12483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6276459" y="2239536"/>
            <a:ext cx="4333910" cy="1248338"/>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D90E30F7-1C0D-4A5F-9F09-56E0069BEB3D}"/>
              </a:ext>
            </a:extLst>
          </p:cNvPr>
          <p:cNvGrpSpPr/>
          <p:nvPr/>
        </p:nvGrpSpPr>
        <p:grpSpPr>
          <a:xfrm rot="2267865">
            <a:off x="4473188" y="-1693031"/>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2399513">
            <a:off x="7900854" y="-10349901"/>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rot="18526626">
            <a:off x="7137145" y="-13093329"/>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rot="19990425">
            <a:off x="8793951" y="-20222658"/>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rot="3756191">
            <a:off x="5445814" y="-11685313"/>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grpSp>
        <p:nvGrpSpPr>
          <p:cNvPr id="98" name="Group 97">
            <a:extLst>
              <a:ext uri="{FF2B5EF4-FFF2-40B4-BE49-F238E27FC236}">
                <a16:creationId xmlns:a16="http://schemas.microsoft.com/office/drawing/2014/main" id="{E4581CEA-2507-4E25-A3A2-BBB2B1E834CB}"/>
              </a:ext>
            </a:extLst>
          </p:cNvPr>
          <p:cNvGrpSpPr/>
          <p:nvPr/>
        </p:nvGrpSpPr>
        <p:grpSpPr>
          <a:xfrm>
            <a:off x="5920425" y="3619997"/>
            <a:ext cx="5042257" cy="2362310"/>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386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4D4B58-1BCF-B00E-47C2-AF2D15000C24}"/>
              </a:ext>
            </a:extLst>
          </p:cNvPr>
          <p:cNvSpPr/>
          <p:nvPr/>
        </p:nvSpPr>
        <p:spPr>
          <a:xfrm>
            <a:off x="4219292" y="0"/>
            <a:ext cx="797270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7716130" y="2343903"/>
            <a:ext cx="2362310" cy="4130791"/>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A0B1351E-A54A-4478-B24A-CBD9A30487D6}"/>
              </a:ext>
            </a:extLst>
          </p:cNvPr>
          <p:cNvSpPr/>
          <p:nvPr/>
        </p:nvSpPr>
        <p:spPr>
          <a:xfrm rot="5400000" flipV="1">
            <a:off x="5289237" y="3859333"/>
            <a:ext cx="2173841" cy="911463"/>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0410973" y="2812669"/>
            <a:ext cx="199394" cy="12483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6276459" y="2239536"/>
            <a:ext cx="4333910" cy="1248338"/>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D90E30F7-1C0D-4A5F-9F09-56E0069BEB3D}"/>
              </a:ext>
            </a:extLst>
          </p:cNvPr>
          <p:cNvGrpSpPr/>
          <p:nvPr/>
        </p:nvGrpSpPr>
        <p:grpSpPr>
          <a:xfrm rot="2267865">
            <a:off x="4473188" y="3027203"/>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2399513">
            <a:off x="7900854" y="1188734"/>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rot="18526626">
            <a:off x="7137146" y="2951134"/>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rot="19990425">
            <a:off x="8793953" y="3229119"/>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rot="3756191">
            <a:off x="5445814" y="2695281"/>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grpSp>
        <p:nvGrpSpPr>
          <p:cNvPr id="98" name="Group 97">
            <a:extLst>
              <a:ext uri="{FF2B5EF4-FFF2-40B4-BE49-F238E27FC236}">
                <a16:creationId xmlns:a16="http://schemas.microsoft.com/office/drawing/2014/main" id="{E4581CEA-2507-4E25-A3A2-BBB2B1E834CB}"/>
              </a:ext>
            </a:extLst>
          </p:cNvPr>
          <p:cNvGrpSpPr/>
          <p:nvPr/>
        </p:nvGrpSpPr>
        <p:grpSpPr>
          <a:xfrm>
            <a:off x="5920425" y="3619997"/>
            <a:ext cx="5042257" cy="2362310"/>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92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5DF733-CDE7-D248-905F-7A17380276AF}"/>
              </a:ext>
            </a:extLst>
          </p:cNvPr>
          <p:cNvSpPr/>
          <p:nvPr/>
        </p:nvSpPr>
        <p:spPr>
          <a:xfrm>
            <a:off x="4219292" y="0"/>
            <a:ext cx="797270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grpSp>
        <p:nvGrpSpPr>
          <p:cNvPr id="85" name="Group 84">
            <a:extLst>
              <a:ext uri="{FF2B5EF4-FFF2-40B4-BE49-F238E27FC236}">
                <a16:creationId xmlns:a16="http://schemas.microsoft.com/office/drawing/2014/main" id="{D90E30F7-1C0D-4A5F-9F09-56E0069BEB3D}"/>
              </a:ext>
            </a:extLst>
          </p:cNvPr>
          <p:cNvGrpSpPr/>
          <p:nvPr/>
        </p:nvGrpSpPr>
        <p:grpSpPr>
          <a:xfrm>
            <a:off x="5681459" y="1001057"/>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6200000">
            <a:off x="5770874" y="1252783"/>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a:off x="4530515" y="3574681"/>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a:off x="4873462" y="4472980"/>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a:off x="5681458" y="2023405"/>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6" name="Parallelogram 15">
            <a:extLst>
              <a:ext uri="{FF2B5EF4-FFF2-40B4-BE49-F238E27FC236}">
                <a16:creationId xmlns:a16="http://schemas.microsoft.com/office/drawing/2014/main" id="{A0B1351E-A54A-4478-B24A-CBD9A30487D6}"/>
              </a:ext>
            </a:extLst>
          </p:cNvPr>
          <p:cNvSpPr/>
          <p:nvPr/>
        </p:nvSpPr>
        <p:spPr>
          <a:xfrm rot="5400000" flipV="1">
            <a:off x="9333230" y="5697250"/>
            <a:ext cx="994119" cy="416821"/>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1675450" y="5218600"/>
            <a:ext cx="91185" cy="5708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10443072" y="5004229"/>
            <a:ext cx="1080308" cy="188905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9784696" y="4956501"/>
            <a:ext cx="1981940" cy="570877"/>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4581CEA-2507-4E25-A3A2-BBB2B1E834CB}"/>
              </a:ext>
            </a:extLst>
          </p:cNvPr>
          <p:cNvGrpSpPr/>
          <p:nvPr/>
        </p:nvGrpSpPr>
        <p:grpSpPr>
          <a:xfrm>
            <a:off x="9621878" y="5587799"/>
            <a:ext cx="2305874" cy="1080308"/>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Left Brace 6">
            <a:extLst>
              <a:ext uri="{FF2B5EF4-FFF2-40B4-BE49-F238E27FC236}">
                <a16:creationId xmlns:a16="http://schemas.microsoft.com/office/drawing/2014/main" id="{C6C59258-AD9F-446F-9511-AD62226A38F0}"/>
              </a:ext>
            </a:extLst>
          </p:cNvPr>
          <p:cNvSpPr/>
          <p:nvPr/>
        </p:nvSpPr>
        <p:spPr>
          <a:xfrm>
            <a:off x="5105218" y="2023405"/>
            <a:ext cx="509179" cy="2125588"/>
          </a:xfrm>
          <a:prstGeom prst="leftBrace">
            <a:avLst>
              <a:gd name="adj1" fmla="val 38264"/>
              <a:gd name="adj2" fmla="val 50000"/>
            </a:avLst>
          </a:prstGeom>
          <a:ln w="28575">
            <a:solidFill>
              <a:srgbClr val="5CD7DE"/>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04A25BC-201A-43D8-986B-0E23261D3FFF}"/>
              </a:ext>
            </a:extLst>
          </p:cNvPr>
          <p:cNvCxnSpPr>
            <a:cxnSpLocks/>
            <a:stCxn id="7" idx="1"/>
          </p:cNvCxnSpPr>
          <p:nvPr/>
        </p:nvCxnSpPr>
        <p:spPr>
          <a:xfrm flipH="1">
            <a:off x="3467100" y="3086199"/>
            <a:ext cx="1638118" cy="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492E0D8-2186-46FD-B14F-D099641293C3}"/>
              </a:ext>
            </a:extLst>
          </p:cNvPr>
          <p:cNvCxnSpPr>
            <a:cxnSpLocks/>
          </p:cNvCxnSpPr>
          <p:nvPr/>
        </p:nvCxnSpPr>
        <p:spPr>
          <a:xfrm flipH="1" flipV="1">
            <a:off x="2838450" y="3611734"/>
            <a:ext cx="2568689" cy="1201394"/>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4850AA-853E-4E01-B4E6-F93E0B7E6983}"/>
              </a:ext>
            </a:extLst>
          </p:cNvPr>
          <p:cNvCxnSpPr>
            <a:cxnSpLocks/>
          </p:cNvCxnSpPr>
          <p:nvPr/>
        </p:nvCxnSpPr>
        <p:spPr>
          <a:xfrm flipH="1" flipV="1">
            <a:off x="2038263" y="4105075"/>
            <a:ext cx="3365473" cy="708053"/>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ACE9E2-86A5-412D-8720-CE9B48F9949D}"/>
              </a:ext>
            </a:extLst>
          </p:cNvPr>
          <p:cNvCxnSpPr>
            <a:cxnSpLocks/>
          </p:cNvCxnSpPr>
          <p:nvPr/>
        </p:nvCxnSpPr>
        <p:spPr>
          <a:xfrm flipH="1">
            <a:off x="2820447" y="1281560"/>
            <a:ext cx="2583289" cy="1268089"/>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6E6C58-99B1-4E7C-A3E4-1A979A56B5A0}"/>
              </a:ext>
            </a:extLst>
          </p:cNvPr>
          <p:cNvCxnSpPr>
            <a:cxnSpLocks/>
          </p:cNvCxnSpPr>
          <p:nvPr/>
        </p:nvCxnSpPr>
        <p:spPr>
          <a:xfrm flipH="1">
            <a:off x="2038263" y="1281559"/>
            <a:ext cx="3365473" cy="78455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888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E882-BE93-4601-83BC-97A4B7540A72}"/>
              </a:ext>
            </a:extLst>
          </p:cNvPr>
          <p:cNvSpPr>
            <a:spLocks noGrp="1"/>
          </p:cNvSpPr>
          <p:nvPr>
            <p:ph type="title"/>
          </p:nvPr>
        </p:nvSpPr>
        <p:spPr>
          <a:xfrm>
            <a:off x="838200" y="365125"/>
            <a:ext cx="5181600" cy="1325563"/>
          </a:xfrm>
        </p:spPr>
        <p:txBody>
          <a:bodyPr/>
          <a:lstStyle/>
          <a:p>
            <a:r>
              <a:rPr lang="en-US" dirty="0"/>
              <a:t>Notebooks</a:t>
            </a:r>
          </a:p>
        </p:txBody>
      </p:sp>
      <p:sp>
        <p:nvSpPr>
          <p:cNvPr id="4" name="Content Placeholder 3">
            <a:extLst>
              <a:ext uri="{FF2B5EF4-FFF2-40B4-BE49-F238E27FC236}">
                <a16:creationId xmlns:a16="http://schemas.microsoft.com/office/drawing/2014/main" id="{71711A5D-D0F8-448E-B5B4-B058A8B4719A}"/>
              </a:ext>
            </a:extLst>
          </p:cNvPr>
          <p:cNvSpPr>
            <a:spLocks noGrp="1"/>
          </p:cNvSpPr>
          <p:nvPr>
            <p:ph sz="half" idx="2"/>
          </p:nvPr>
        </p:nvSpPr>
        <p:spPr>
          <a:xfrm>
            <a:off x="6172200" y="4425883"/>
            <a:ext cx="5181600" cy="875539"/>
          </a:xfrm>
        </p:spPr>
        <p:txBody>
          <a:bodyPr>
            <a:normAutofit fontScale="92500"/>
          </a:bodyPr>
          <a:lstStyle/>
          <a:p>
            <a:r>
              <a:rPr lang="en-US" dirty="0"/>
              <a:t>More feature rich out of the box, akin to </a:t>
            </a:r>
            <a:r>
              <a:rPr lang="en-US" dirty="0" err="1"/>
              <a:t>Rstudio</a:t>
            </a:r>
            <a:r>
              <a:rPr lang="en-US" dirty="0"/>
              <a:t> or PyCharm.</a:t>
            </a:r>
          </a:p>
        </p:txBody>
      </p:sp>
      <p:sp>
        <p:nvSpPr>
          <p:cNvPr id="5" name="Title 1">
            <a:extLst>
              <a:ext uri="{FF2B5EF4-FFF2-40B4-BE49-F238E27FC236}">
                <a16:creationId xmlns:a16="http://schemas.microsoft.com/office/drawing/2014/main" id="{9A8852D1-7421-406A-BD06-C8D140D197BB}"/>
              </a:ext>
            </a:extLst>
          </p:cNvPr>
          <p:cNvSpPr txBox="1">
            <a:spLocks/>
          </p:cNvSpPr>
          <p:nvPr/>
        </p:nvSpPr>
        <p:spPr>
          <a:xfrm>
            <a:off x="6172200" y="36512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Jupyterlab</a:t>
            </a:r>
            <a:endParaRPr lang="en-US" dirty="0"/>
          </a:p>
        </p:txBody>
      </p:sp>
      <p:pic>
        <p:nvPicPr>
          <p:cNvPr id="8" name="Picture 7">
            <a:extLst>
              <a:ext uri="{FF2B5EF4-FFF2-40B4-BE49-F238E27FC236}">
                <a16:creationId xmlns:a16="http://schemas.microsoft.com/office/drawing/2014/main" id="{0518A6A0-5B22-4A02-B58C-270E15DFF642}"/>
              </a:ext>
            </a:extLst>
          </p:cNvPr>
          <p:cNvPicPr>
            <a:picLocks noChangeAspect="1"/>
          </p:cNvPicPr>
          <p:nvPr/>
        </p:nvPicPr>
        <p:blipFill rotWithShape="1">
          <a:blip r:embed="rId2"/>
          <a:srcRect l="50043"/>
          <a:stretch/>
        </p:blipFill>
        <p:spPr>
          <a:xfrm>
            <a:off x="4848020" y="365125"/>
            <a:ext cx="1171779" cy="1325562"/>
          </a:xfrm>
          <a:prstGeom prst="rect">
            <a:avLst/>
          </a:prstGeom>
        </p:spPr>
      </p:pic>
      <p:pic>
        <p:nvPicPr>
          <p:cNvPr id="13" name="Picture 12">
            <a:extLst>
              <a:ext uri="{FF2B5EF4-FFF2-40B4-BE49-F238E27FC236}">
                <a16:creationId xmlns:a16="http://schemas.microsoft.com/office/drawing/2014/main" id="{A6769F33-E0E2-4DEA-A18F-5280E9F202E5}"/>
              </a:ext>
            </a:extLst>
          </p:cNvPr>
          <p:cNvPicPr>
            <a:picLocks noChangeAspect="1"/>
          </p:cNvPicPr>
          <p:nvPr/>
        </p:nvPicPr>
        <p:blipFill rotWithShape="1">
          <a:blip r:embed="rId2"/>
          <a:srcRect r="50043"/>
          <a:stretch/>
        </p:blipFill>
        <p:spPr>
          <a:xfrm>
            <a:off x="10182021" y="365125"/>
            <a:ext cx="1171779" cy="1325562"/>
          </a:xfrm>
          <a:prstGeom prst="rect">
            <a:avLst/>
          </a:prstGeom>
        </p:spPr>
      </p:pic>
      <p:pic>
        <p:nvPicPr>
          <p:cNvPr id="15" name="Picture 14">
            <a:extLst>
              <a:ext uri="{FF2B5EF4-FFF2-40B4-BE49-F238E27FC236}">
                <a16:creationId xmlns:a16="http://schemas.microsoft.com/office/drawing/2014/main" id="{4B25151A-D497-41CF-AC79-6FFF218E6DE3}"/>
              </a:ext>
            </a:extLst>
          </p:cNvPr>
          <p:cNvPicPr>
            <a:picLocks noChangeAspect="1"/>
          </p:cNvPicPr>
          <p:nvPr/>
        </p:nvPicPr>
        <p:blipFill>
          <a:blip r:embed="rId3"/>
          <a:stretch>
            <a:fillRect/>
          </a:stretch>
        </p:blipFill>
        <p:spPr>
          <a:xfrm>
            <a:off x="6172201" y="1825624"/>
            <a:ext cx="5181599" cy="2373716"/>
          </a:xfrm>
          <a:prstGeom prst="rect">
            <a:avLst/>
          </a:prstGeom>
        </p:spPr>
      </p:pic>
      <p:sp>
        <p:nvSpPr>
          <p:cNvPr id="28" name="Content Placeholder 27">
            <a:extLst>
              <a:ext uri="{FF2B5EF4-FFF2-40B4-BE49-F238E27FC236}">
                <a16:creationId xmlns:a16="http://schemas.microsoft.com/office/drawing/2014/main" id="{C57C6751-FD89-4F54-B458-B141EAE8D973}"/>
              </a:ext>
            </a:extLst>
          </p:cNvPr>
          <p:cNvSpPr>
            <a:spLocks noGrp="1"/>
          </p:cNvSpPr>
          <p:nvPr>
            <p:ph sz="half" idx="1"/>
          </p:nvPr>
        </p:nvSpPr>
        <p:spPr>
          <a:xfrm>
            <a:off x="838200" y="4425884"/>
            <a:ext cx="5181598" cy="875538"/>
          </a:xfrm>
        </p:spPr>
        <p:txBody>
          <a:bodyPr>
            <a:normAutofit fontScale="92500"/>
          </a:bodyPr>
          <a:lstStyle/>
          <a:p>
            <a:r>
              <a:rPr lang="en-US" dirty="0"/>
              <a:t>Limited at first, but customizable through extensions</a:t>
            </a:r>
          </a:p>
        </p:txBody>
      </p:sp>
      <p:pic>
        <p:nvPicPr>
          <p:cNvPr id="19" name="Picture 18">
            <a:extLst>
              <a:ext uri="{FF2B5EF4-FFF2-40B4-BE49-F238E27FC236}">
                <a16:creationId xmlns:a16="http://schemas.microsoft.com/office/drawing/2014/main" id="{95041D4E-E97B-4226-A123-EDEC20B794EB}"/>
              </a:ext>
            </a:extLst>
          </p:cNvPr>
          <p:cNvPicPr>
            <a:picLocks noChangeAspect="1"/>
          </p:cNvPicPr>
          <p:nvPr/>
        </p:nvPicPr>
        <p:blipFill rotWithShape="1">
          <a:blip r:embed="rId4"/>
          <a:srcRect b="5186"/>
          <a:stretch/>
        </p:blipFill>
        <p:spPr>
          <a:xfrm>
            <a:off x="838200" y="1825625"/>
            <a:ext cx="5181599" cy="2373716"/>
          </a:xfrm>
          <a:prstGeom prst="rect">
            <a:avLst/>
          </a:prstGeom>
        </p:spPr>
      </p:pic>
      <p:grpSp>
        <p:nvGrpSpPr>
          <p:cNvPr id="64" name="Group 63">
            <a:extLst>
              <a:ext uri="{FF2B5EF4-FFF2-40B4-BE49-F238E27FC236}">
                <a16:creationId xmlns:a16="http://schemas.microsoft.com/office/drawing/2014/main" id="{1E4F039B-3D6B-4E0D-9EDF-EB0D67014636}"/>
              </a:ext>
            </a:extLst>
          </p:cNvPr>
          <p:cNvGrpSpPr/>
          <p:nvPr/>
        </p:nvGrpSpPr>
        <p:grpSpPr>
          <a:xfrm>
            <a:off x="8265046" y="1321355"/>
            <a:ext cx="1764573" cy="579163"/>
            <a:chOff x="8265046" y="1321355"/>
            <a:chExt cx="1764573" cy="579163"/>
          </a:xfrm>
        </p:grpSpPr>
        <p:sp>
          <p:nvSpPr>
            <p:cNvPr id="32" name="TextBox 31">
              <a:extLst>
                <a:ext uri="{FF2B5EF4-FFF2-40B4-BE49-F238E27FC236}">
                  <a16:creationId xmlns:a16="http://schemas.microsoft.com/office/drawing/2014/main" id="{1015B04F-A488-4E24-9B2C-D29BC9EFA77E}"/>
                </a:ext>
              </a:extLst>
            </p:cNvPr>
            <p:cNvSpPr txBox="1"/>
            <p:nvPr/>
          </p:nvSpPr>
          <p:spPr>
            <a:xfrm>
              <a:off x="8265046" y="1321355"/>
              <a:ext cx="1764573" cy="369332"/>
            </a:xfrm>
            <a:prstGeom prst="rect">
              <a:avLst/>
            </a:prstGeom>
            <a:noFill/>
          </p:spPr>
          <p:txBody>
            <a:bodyPr wrap="square" rtlCol="0">
              <a:spAutoFit/>
            </a:bodyPr>
            <a:lstStyle/>
            <a:p>
              <a:pPr algn="ctr"/>
              <a:r>
                <a:rPr lang="en-US" dirty="0">
                  <a:solidFill>
                    <a:schemeClr val="accent2"/>
                  </a:solidFill>
                </a:rPr>
                <a:t>Multiple files (!)</a:t>
              </a:r>
            </a:p>
          </p:txBody>
        </p:sp>
        <p:cxnSp>
          <p:nvCxnSpPr>
            <p:cNvPr id="46" name="Straight Arrow Connector 45">
              <a:extLst>
                <a:ext uri="{FF2B5EF4-FFF2-40B4-BE49-F238E27FC236}">
                  <a16:creationId xmlns:a16="http://schemas.microsoft.com/office/drawing/2014/main" id="{281A665D-8848-470B-931D-225DA8F2C047}"/>
                </a:ext>
              </a:extLst>
            </p:cNvPr>
            <p:cNvCxnSpPr>
              <a:stCxn id="32" idx="2"/>
            </p:cNvCxnSpPr>
            <p:nvPr/>
          </p:nvCxnSpPr>
          <p:spPr>
            <a:xfrm>
              <a:off x="9147333" y="1690687"/>
              <a:ext cx="203853" cy="2038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ED856AC6-3287-43D7-86BA-C598C65F8244}"/>
                </a:ext>
              </a:extLst>
            </p:cNvPr>
            <p:cNvCxnSpPr>
              <a:stCxn id="32" idx="2"/>
            </p:cNvCxnSpPr>
            <p:nvPr/>
          </p:nvCxnSpPr>
          <p:spPr>
            <a:xfrm flipH="1">
              <a:off x="8934197" y="1690687"/>
              <a:ext cx="213136" cy="2098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63" name="Group 62">
            <a:extLst>
              <a:ext uri="{FF2B5EF4-FFF2-40B4-BE49-F238E27FC236}">
                <a16:creationId xmlns:a16="http://schemas.microsoft.com/office/drawing/2014/main" id="{0E8DC8D8-B973-4ECD-B58B-D21EF279C0B0}"/>
              </a:ext>
            </a:extLst>
          </p:cNvPr>
          <p:cNvGrpSpPr/>
          <p:nvPr/>
        </p:nvGrpSpPr>
        <p:grpSpPr>
          <a:xfrm>
            <a:off x="4312779" y="1849870"/>
            <a:ext cx="1856414" cy="369332"/>
            <a:chOff x="4312779" y="1849870"/>
            <a:chExt cx="1856414" cy="369332"/>
          </a:xfrm>
        </p:grpSpPr>
        <p:sp>
          <p:nvSpPr>
            <p:cNvPr id="31" name="TextBox 30">
              <a:extLst>
                <a:ext uri="{FF2B5EF4-FFF2-40B4-BE49-F238E27FC236}">
                  <a16:creationId xmlns:a16="http://schemas.microsoft.com/office/drawing/2014/main" id="{A494BAE9-2704-4627-BB9E-58BEF5C2E276}"/>
                </a:ext>
              </a:extLst>
            </p:cNvPr>
            <p:cNvSpPr txBox="1"/>
            <p:nvPr/>
          </p:nvSpPr>
          <p:spPr>
            <a:xfrm>
              <a:off x="4312779" y="1849870"/>
              <a:ext cx="1447934" cy="369332"/>
            </a:xfrm>
            <a:prstGeom prst="rect">
              <a:avLst/>
            </a:prstGeom>
            <a:noFill/>
          </p:spPr>
          <p:txBody>
            <a:bodyPr wrap="square" rtlCol="0">
              <a:spAutoFit/>
            </a:bodyPr>
            <a:lstStyle/>
            <a:p>
              <a:pPr algn="ctr"/>
              <a:r>
                <a:rPr lang="en-US" dirty="0">
                  <a:solidFill>
                    <a:schemeClr val="accent2"/>
                  </a:solidFill>
                </a:rPr>
                <a:t>File</a:t>
              </a:r>
              <a:r>
                <a:rPr lang="en-US" dirty="0"/>
                <a:t> </a:t>
              </a:r>
              <a:r>
                <a:rPr lang="en-US" dirty="0">
                  <a:solidFill>
                    <a:schemeClr val="accent2"/>
                  </a:solidFill>
                </a:rPr>
                <a:t>browser</a:t>
              </a:r>
            </a:p>
          </p:txBody>
        </p:sp>
        <p:cxnSp>
          <p:nvCxnSpPr>
            <p:cNvPr id="50" name="Straight Arrow Connector 49">
              <a:extLst>
                <a:ext uri="{FF2B5EF4-FFF2-40B4-BE49-F238E27FC236}">
                  <a16:creationId xmlns:a16="http://schemas.microsoft.com/office/drawing/2014/main" id="{D7B8C7D3-D3BB-4A55-B2F5-6AE56D2DD8C2}"/>
                </a:ext>
              </a:extLst>
            </p:cNvPr>
            <p:cNvCxnSpPr>
              <a:stCxn id="31" idx="3"/>
            </p:cNvCxnSpPr>
            <p:nvPr/>
          </p:nvCxnSpPr>
          <p:spPr>
            <a:xfrm flipV="1">
              <a:off x="5760713" y="2028117"/>
              <a:ext cx="408480" cy="64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62" name="Group 61">
            <a:extLst>
              <a:ext uri="{FF2B5EF4-FFF2-40B4-BE49-F238E27FC236}">
                <a16:creationId xmlns:a16="http://schemas.microsoft.com/office/drawing/2014/main" id="{7F0241E9-BD67-40DE-B898-8AC33EF974DE}"/>
              </a:ext>
            </a:extLst>
          </p:cNvPr>
          <p:cNvGrpSpPr/>
          <p:nvPr/>
        </p:nvGrpSpPr>
        <p:grpSpPr>
          <a:xfrm>
            <a:off x="1106046" y="1969559"/>
            <a:ext cx="5061427" cy="2327823"/>
            <a:chOff x="1106046" y="1969559"/>
            <a:chExt cx="5061427" cy="2327823"/>
          </a:xfrm>
        </p:grpSpPr>
        <p:pic>
          <p:nvPicPr>
            <p:cNvPr id="29" name="Content Placeholder 25">
              <a:extLst>
                <a:ext uri="{FF2B5EF4-FFF2-40B4-BE49-F238E27FC236}">
                  <a16:creationId xmlns:a16="http://schemas.microsoft.com/office/drawing/2014/main" id="{80A38654-5338-44CC-BB31-8FE07C1FDC79}"/>
                </a:ext>
              </a:extLst>
            </p:cNvPr>
            <p:cNvPicPr>
              <a:picLocks noChangeAspect="1"/>
            </p:cNvPicPr>
            <p:nvPr/>
          </p:nvPicPr>
          <p:blipFill rotWithShape="1">
            <a:blip r:embed="rId5">
              <a:alphaModFix/>
            </a:blip>
            <a:srcRect t="616"/>
            <a:stretch/>
          </p:blipFill>
          <p:spPr>
            <a:xfrm>
              <a:off x="1106046" y="1969559"/>
              <a:ext cx="813277" cy="2327823"/>
            </a:xfrm>
            <a:prstGeom prst="rect">
              <a:avLst/>
            </a:prstGeom>
          </p:spPr>
        </p:pic>
        <p:sp>
          <p:nvSpPr>
            <p:cNvPr id="34" name="TextBox 33">
              <a:extLst>
                <a:ext uri="{FF2B5EF4-FFF2-40B4-BE49-F238E27FC236}">
                  <a16:creationId xmlns:a16="http://schemas.microsoft.com/office/drawing/2014/main" id="{E9664C36-2ED6-4EFD-8444-E66E93870E20}"/>
                </a:ext>
              </a:extLst>
            </p:cNvPr>
            <p:cNvSpPr txBox="1"/>
            <p:nvPr/>
          </p:nvSpPr>
          <p:spPr>
            <a:xfrm>
              <a:off x="4641850" y="2432117"/>
              <a:ext cx="973706" cy="369332"/>
            </a:xfrm>
            <a:prstGeom prst="rect">
              <a:avLst/>
            </a:prstGeom>
            <a:noFill/>
          </p:spPr>
          <p:txBody>
            <a:bodyPr wrap="square" rtlCol="0">
              <a:spAutoFit/>
            </a:bodyPr>
            <a:lstStyle/>
            <a:p>
              <a:pPr algn="ctr"/>
              <a:r>
                <a:rPr lang="en-US" dirty="0">
                  <a:solidFill>
                    <a:schemeClr val="accent2"/>
                  </a:solidFill>
                </a:rPr>
                <a:t>Plugins</a:t>
              </a:r>
            </a:p>
          </p:txBody>
        </p:sp>
        <p:cxnSp>
          <p:nvCxnSpPr>
            <p:cNvPr id="54" name="Straight Arrow Connector 53">
              <a:extLst>
                <a:ext uri="{FF2B5EF4-FFF2-40B4-BE49-F238E27FC236}">
                  <a16:creationId xmlns:a16="http://schemas.microsoft.com/office/drawing/2014/main" id="{6945D1D7-A5C1-49FF-8502-AB2C8800488D}"/>
                </a:ext>
              </a:extLst>
            </p:cNvPr>
            <p:cNvCxnSpPr>
              <a:cxnSpLocks/>
              <a:stCxn id="34" idx="3"/>
            </p:cNvCxnSpPr>
            <p:nvPr/>
          </p:nvCxnSpPr>
          <p:spPr>
            <a:xfrm flipV="1">
              <a:off x="5615556" y="2609155"/>
              <a:ext cx="551917" cy="76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5" name="Straight Arrow Connector 54">
              <a:extLst>
                <a:ext uri="{FF2B5EF4-FFF2-40B4-BE49-F238E27FC236}">
                  <a16:creationId xmlns:a16="http://schemas.microsoft.com/office/drawing/2014/main" id="{6B3E253B-511B-4D1A-A0EF-00663BC3A9F3}"/>
                </a:ext>
              </a:extLst>
            </p:cNvPr>
            <p:cNvCxnSpPr>
              <a:cxnSpLocks/>
              <a:stCxn id="34" idx="1"/>
            </p:cNvCxnSpPr>
            <p:nvPr/>
          </p:nvCxnSpPr>
          <p:spPr>
            <a:xfrm flipH="1">
              <a:off x="1852332" y="2616783"/>
              <a:ext cx="2789518" cy="16244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65" name="Group 64">
            <a:extLst>
              <a:ext uri="{FF2B5EF4-FFF2-40B4-BE49-F238E27FC236}">
                <a16:creationId xmlns:a16="http://schemas.microsoft.com/office/drawing/2014/main" id="{AD01AAF1-A2D8-40A7-9623-934C8A4AA052}"/>
              </a:ext>
            </a:extLst>
          </p:cNvPr>
          <p:cNvGrpSpPr/>
          <p:nvPr/>
        </p:nvGrpSpPr>
        <p:grpSpPr>
          <a:xfrm>
            <a:off x="10182021" y="2099133"/>
            <a:ext cx="1262077" cy="580365"/>
            <a:chOff x="10182021" y="2099133"/>
            <a:chExt cx="1262077" cy="580365"/>
          </a:xfrm>
        </p:grpSpPr>
        <p:sp>
          <p:nvSpPr>
            <p:cNvPr id="33" name="TextBox 32">
              <a:extLst>
                <a:ext uri="{FF2B5EF4-FFF2-40B4-BE49-F238E27FC236}">
                  <a16:creationId xmlns:a16="http://schemas.microsoft.com/office/drawing/2014/main" id="{355D528B-34BF-4955-AB0D-A29B62FE492C}"/>
                </a:ext>
              </a:extLst>
            </p:cNvPr>
            <p:cNvSpPr txBox="1"/>
            <p:nvPr/>
          </p:nvSpPr>
          <p:spPr>
            <a:xfrm>
              <a:off x="10182021" y="2310166"/>
              <a:ext cx="1262077" cy="369332"/>
            </a:xfrm>
            <a:prstGeom prst="rect">
              <a:avLst/>
            </a:prstGeom>
            <a:noFill/>
          </p:spPr>
          <p:txBody>
            <a:bodyPr wrap="square" rtlCol="0">
              <a:spAutoFit/>
            </a:bodyPr>
            <a:lstStyle/>
            <a:p>
              <a:pPr algn="ctr"/>
              <a:r>
                <a:rPr lang="en-US" dirty="0">
                  <a:solidFill>
                    <a:schemeClr val="accent2"/>
                  </a:solidFill>
                </a:rPr>
                <a:t>Debugger</a:t>
              </a:r>
            </a:p>
          </p:txBody>
        </p:sp>
        <p:cxnSp>
          <p:nvCxnSpPr>
            <p:cNvPr id="58" name="Straight Arrow Connector 57">
              <a:extLst>
                <a:ext uri="{FF2B5EF4-FFF2-40B4-BE49-F238E27FC236}">
                  <a16:creationId xmlns:a16="http://schemas.microsoft.com/office/drawing/2014/main" id="{12503C67-A622-4150-B7A1-7DF6E76E23C6}"/>
                </a:ext>
              </a:extLst>
            </p:cNvPr>
            <p:cNvCxnSpPr>
              <a:cxnSpLocks/>
              <a:stCxn id="33" idx="0"/>
            </p:cNvCxnSpPr>
            <p:nvPr/>
          </p:nvCxnSpPr>
          <p:spPr>
            <a:xfrm flipV="1">
              <a:off x="10813060" y="2099133"/>
              <a:ext cx="0" cy="2110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66" name="Content Placeholder 3">
            <a:extLst>
              <a:ext uri="{FF2B5EF4-FFF2-40B4-BE49-F238E27FC236}">
                <a16:creationId xmlns:a16="http://schemas.microsoft.com/office/drawing/2014/main" id="{119A43B9-E9BF-422D-8D40-E44270349D2C}"/>
              </a:ext>
            </a:extLst>
          </p:cNvPr>
          <p:cNvSpPr txBox="1">
            <a:spLocks/>
          </p:cNvSpPr>
          <p:nvPr/>
        </p:nvSpPr>
        <p:spPr>
          <a:xfrm>
            <a:off x="838200" y="5721085"/>
            <a:ext cx="10899932" cy="77079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t>Both are good options. </a:t>
            </a:r>
          </a:p>
          <a:p>
            <a:pPr marL="0" indent="0" algn="ctr">
              <a:buNone/>
            </a:pPr>
            <a:r>
              <a:rPr lang="en-US" i="1" dirty="0"/>
              <a:t>Try both and don’t be hesitant to switch if you’re for a feature only one has.</a:t>
            </a:r>
          </a:p>
        </p:txBody>
      </p:sp>
    </p:spTree>
    <p:extLst>
      <p:ext uri="{BB962C8B-B14F-4D97-AF65-F5344CB8AC3E}">
        <p14:creationId xmlns:p14="http://schemas.microsoft.com/office/powerpoint/2010/main" val="325226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P spid="28" grpId="0" build="p"/>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05B6-6B63-46AA-FE77-63470AC03A82}"/>
              </a:ext>
            </a:extLst>
          </p:cNvPr>
          <p:cNvSpPr>
            <a:spLocks noGrp="1"/>
          </p:cNvSpPr>
          <p:nvPr>
            <p:ph type="title"/>
          </p:nvPr>
        </p:nvSpPr>
        <p:spPr/>
        <p:txBody>
          <a:bodyPr/>
          <a:lstStyle/>
          <a:p>
            <a:r>
              <a:rPr lang="en-US" dirty="0"/>
              <a:t>Extra Setup</a:t>
            </a:r>
          </a:p>
        </p:txBody>
      </p:sp>
      <p:sp>
        <p:nvSpPr>
          <p:cNvPr id="3" name="Content Placeholder 2">
            <a:extLst>
              <a:ext uri="{FF2B5EF4-FFF2-40B4-BE49-F238E27FC236}">
                <a16:creationId xmlns:a16="http://schemas.microsoft.com/office/drawing/2014/main" id="{116B52CB-0CAD-5820-A99A-E24BA8858390}"/>
              </a:ext>
            </a:extLst>
          </p:cNvPr>
          <p:cNvSpPr>
            <a:spLocks noGrp="1"/>
          </p:cNvSpPr>
          <p:nvPr>
            <p:ph idx="1"/>
          </p:nvPr>
        </p:nvSpPr>
        <p:spPr/>
        <p:txBody>
          <a:bodyPr/>
          <a:lstStyle/>
          <a:p>
            <a:endParaRPr lang="en-US" dirty="0"/>
          </a:p>
        </p:txBody>
      </p:sp>
      <p:pic>
        <p:nvPicPr>
          <p:cNvPr id="13" name="Picture 12">
            <a:extLst>
              <a:ext uri="{FF2B5EF4-FFF2-40B4-BE49-F238E27FC236}">
                <a16:creationId xmlns:a16="http://schemas.microsoft.com/office/drawing/2014/main" id="{D6CBC95B-7E00-63E9-EEF4-B92E6B825E60}"/>
              </a:ext>
            </a:extLst>
          </p:cNvPr>
          <p:cNvPicPr>
            <a:picLocks noChangeAspect="1"/>
          </p:cNvPicPr>
          <p:nvPr/>
        </p:nvPicPr>
        <p:blipFill>
          <a:blip r:embed="rId2"/>
          <a:stretch>
            <a:fillRect/>
          </a:stretch>
        </p:blipFill>
        <p:spPr>
          <a:xfrm>
            <a:off x="6186588" y="1825625"/>
            <a:ext cx="5738916" cy="3489882"/>
          </a:xfrm>
          <a:prstGeom prst="rect">
            <a:avLst/>
          </a:prstGeom>
        </p:spPr>
      </p:pic>
      <p:pic>
        <p:nvPicPr>
          <p:cNvPr id="15" name="Picture 14">
            <a:extLst>
              <a:ext uri="{FF2B5EF4-FFF2-40B4-BE49-F238E27FC236}">
                <a16:creationId xmlns:a16="http://schemas.microsoft.com/office/drawing/2014/main" id="{FCDF0C28-31C3-BCE1-26AD-062EC21CD26E}"/>
              </a:ext>
            </a:extLst>
          </p:cNvPr>
          <p:cNvPicPr>
            <a:picLocks noChangeAspect="1"/>
          </p:cNvPicPr>
          <p:nvPr/>
        </p:nvPicPr>
        <p:blipFill>
          <a:blip r:embed="rId3"/>
          <a:stretch>
            <a:fillRect/>
          </a:stretch>
        </p:blipFill>
        <p:spPr>
          <a:xfrm>
            <a:off x="266496" y="1825642"/>
            <a:ext cx="5740808" cy="3490412"/>
          </a:xfrm>
          <a:prstGeom prst="rect">
            <a:avLst/>
          </a:prstGeom>
        </p:spPr>
      </p:pic>
      <p:sp>
        <p:nvSpPr>
          <p:cNvPr id="18" name="Rectangle 17">
            <a:extLst>
              <a:ext uri="{FF2B5EF4-FFF2-40B4-BE49-F238E27FC236}">
                <a16:creationId xmlns:a16="http://schemas.microsoft.com/office/drawing/2014/main" id="{B3912AC4-759C-067C-8883-1D78D772BF63}"/>
              </a:ext>
            </a:extLst>
          </p:cNvPr>
          <p:cNvSpPr/>
          <p:nvPr/>
        </p:nvSpPr>
        <p:spPr>
          <a:xfrm>
            <a:off x="916883" y="5210175"/>
            <a:ext cx="376136" cy="105332"/>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A43C500-FEF1-A2D6-FCD8-AD93EEAECAAD}"/>
              </a:ext>
            </a:extLst>
          </p:cNvPr>
          <p:cNvGrpSpPr/>
          <p:nvPr/>
        </p:nvGrpSpPr>
        <p:grpSpPr>
          <a:xfrm>
            <a:off x="266496" y="3472725"/>
            <a:ext cx="1219403" cy="1842782"/>
            <a:chOff x="266496" y="3472725"/>
            <a:chExt cx="1219403" cy="1842782"/>
          </a:xfrm>
        </p:grpSpPr>
        <p:sp>
          <p:nvSpPr>
            <p:cNvPr id="17" name="Rectangle 16">
              <a:extLst>
                <a:ext uri="{FF2B5EF4-FFF2-40B4-BE49-F238E27FC236}">
                  <a16:creationId xmlns:a16="http://schemas.microsoft.com/office/drawing/2014/main" id="{4A18DBD1-2652-61F9-1FD5-192841A77A8E}"/>
                </a:ext>
              </a:extLst>
            </p:cNvPr>
            <p:cNvSpPr/>
            <p:nvPr/>
          </p:nvSpPr>
          <p:spPr>
            <a:xfrm>
              <a:off x="266496" y="5210175"/>
              <a:ext cx="157367" cy="105332"/>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A6331B7-91AA-48C6-F540-B790E0D959B1}"/>
                </a:ext>
              </a:extLst>
            </p:cNvPr>
            <p:cNvSpPr/>
            <p:nvPr/>
          </p:nvSpPr>
          <p:spPr>
            <a:xfrm>
              <a:off x="916882" y="3472725"/>
              <a:ext cx="569017" cy="130107"/>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7671A9B3-3741-CC0B-AFDC-CA1B0C87B1E6}"/>
              </a:ext>
            </a:extLst>
          </p:cNvPr>
          <p:cNvSpPr/>
          <p:nvPr/>
        </p:nvSpPr>
        <p:spPr>
          <a:xfrm>
            <a:off x="916882" y="3083720"/>
            <a:ext cx="569017" cy="388458"/>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78895D4-B46A-89A1-DEB2-594F0B64A8DC}"/>
              </a:ext>
            </a:extLst>
          </p:cNvPr>
          <p:cNvSpPr/>
          <p:nvPr/>
        </p:nvSpPr>
        <p:spPr>
          <a:xfrm>
            <a:off x="269183" y="2405063"/>
            <a:ext cx="207067" cy="228600"/>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CE18B3D-9AD6-8B03-CBAE-4AA8198583D9}"/>
              </a:ext>
            </a:extLst>
          </p:cNvPr>
          <p:cNvGrpSpPr/>
          <p:nvPr/>
        </p:nvGrpSpPr>
        <p:grpSpPr>
          <a:xfrm>
            <a:off x="6186588" y="1983581"/>
            <a:ext cx="1602481" cy="3226594"/>
            <a:chOff x="6186588" y="1983581"/>
            <a:chExt cx="1602481" cy="3226594"/>
          </a:xfrm>
        </p:grpSpPr>
        <p:sp>
          <p:nvSpPr>
            <p:cNvPr id="28" name="Rectangle 27">
              <a:extLst>
                <a:ext uri="{FF2B5EF4-FFF2-40B4-BE49-F238E27FC236}">
                  <a16:creationId xmlns:a16="http://schemas.microsoft.com/office/drawing/2014/main" id="{9D3291FE-CA3F-C39F-18F5-6F51155A231D}"/>
                </a:ext>
              </a:extLst>
            </p:cNvPr>
            <p:cNvSpPr/>
            <p:nvPr/>
          </p:nvSpPr>
          <p:spPr>
            <a:xfrm>
              <a:off x="6186588" y="2405063"/>
              <a:ext cx="207067" cy="228600"/>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868BC00-E96D-7344-E22E-735E59CB34CC}"/>
                </a:ext>
              </a:extLst>
            </p:cNvPr>
            <p:cNvSpPr/>
            <p:nvPr/>
          </p:nvSpPr>
          <p:spPr>
            <a:xfrm>
              <a:off x="6396841" y="1983581"/>
              <a:ext cx="1392228" cy="3226594"/>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F7F5B743-8CE9-8A39-C03D-3797C6A8AF14}"/>
              </a:ext>
            </a:extLst>
          </p:cNvPr>
          <p:cNvSpPr/>
          <p:nvPr/>
        </p:nvSpPr>
        <p:spPr>
          <a:xfrm>
            <a:off x="7789068" y="4444204"/>
            <a:ext cx="4136435" cy="765970"/>
          </a:xfrm>
          <a:prstGeom prst="rect">
            <a:avLst/>
          </a:prstGeom>
          <a:noFill/>
          <a:ln>
            <a:solidFill>
              <a:srgbClr val="F326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7B9B066-F203-D05E-945D-CD1A6F39A174}"/>
              </a:ext>
            </a:extLst>
          </p:cNvPr>
          <p:cNvSpPr txBox="1"/>
          <p:nvPr/>
        </p:nvSpPr>
        <p:spPr>
          <a:xfrm>
            <a:off x="838200" y="5330955"/>
            <a:ext cx="2114746" cy="369332"/>
          </a:xfrm>
          <a:prstGeom prst="rect">
            <a:avLst/>
          </a:prstGeom>
          <a:noFill/>
        </p:spPr>
        <p:txBody>
          <a:bodyPr wrap="none" rtlCol="0">
            <a:spAutoFit/>
          </a:bodyPr>
          <a:lstStyle/>
          <a:p>
            <a:r>
              <a:rPr lang="en-US" dirty="0">
                <a:solidFill>
                  <a:srgbClr val="F32660"/>
                </a:solidFill>
              </a:rPr>
              <a:t>collaboratively edit</a:t>
            </a:r>
          </a:p>
        </p:txBody>
      </p:sp>
      <p:sp>
        <p:nvSpPr>
          <p:cNvPr id="45" name="TextBox 44">
            <a:extLst>
              <a:ext uri="{FF2B5EF4-FFF2-40B4-BE49-F238E27FC236}">
                <a16:creationId xmlns:a16="http://schemas.microsoft.com/office/drawing/2014/main" id="{0E9A0C02-E6D7-50B1-BA7C-F00EB4B5A417}"/>
              </a:ext>
            </a:extLst>
          </p:cNvPr>
          <p:cNvSpPr txBox="1"/>
          <p:nvPr/>
        </p:nvSpPr>
        <p:spPr>
          <a:xfrm>
            <a:off x="7789068" y="5315507"/>
            <a:ext cx="663964" cy="369332"/>
          </a:xfrm>
          <a:prstGeom prst="rect">
            <a:avLst/>
          </a:prstGeom>
          <a:noFill/>
        </p:spPr>
        <p:txBody>
          <a:bodyPr wrap="none" rtlCol="0">
            <a:spAutoFit/>
          </a:bodyPr>
          <a:lstStyle/>
          <a:p>
            <a:r>
              <a:rPr lang="en-US" dirty="0">
                <a:solidFill>
                  <a:srgbClr val="F32660"/>
                </a:solidFill>
              </a:rPr>
              <a:t>shell</a:t>
            </a:r>
          </a:p>
        </p:txBody>
      </p:sp>
      <p:sp>
        <p:nvSpPr>
          <p:cNvPr id="46" name="TextBox 45">
            <a:extLst>
              <a:ext uri="{FF2B5EF4-FFF2-40B4-BE49-F238E27FC236}">
                <a16:creationId xmlns:a16="http://schemas.microsoft.com/office/drawing/2014/main" id="{A6C5E8BE-42C1-AE1B-8728-2D9AF22430C8}"/>
              </a:ext>
            </a:extLst>
          </p:cNvPr>
          <p:cNvSpPr txBox="1"/>
          <p:nvPr/>
        </p:nvSpPr>
        <p:spPr>
          <a:xfrm>
            <a:off x="476250" y="2123519"/>
            <a:ext cx="2085251" cy="369332"/>
          </a:xfrm>
          <a:prstGeom prst="rect">
            <a:avLst/>
          </a:prstGeom>
          <a:noFill/>
        </p:spPr>
        <p:txBody>
          <a:bodyPr wrap="none" rtlCol="0">
            <a:spAutoFit/>
          </a:bodyPr>
          <a:lstStyle/>
          <a:p>
            <a:r>
              <a:rPr lang="en-US" dirty="0">
                <a:solidFill>
                  <a:srgbClr val="F32660"/>
                </a:solidFill>
              </a:rPr>
              <a:t>version control (git)</a:t>
            </a:r>
          </a:p>
        </p:txBody>
      </p:sp>
      <p:sp>
        <p:nvSpPr>
          <p:cNvPr id="47" name="TextBox 46">
            <a:extLst>
              <a:ext uri="{FF2B5EF4-FFF2-40B4-BE49-F238E27FC236}">
                <a16:creationId xmlns:a16="http://schemas.microsoft.com/office/drawing/2014/main" id="{A2E844E5-EDC8-40DC-0083-C277E6E81E92}"/>
              </a:ext>
            </a:extLst>
          </p:cNvPr>
          <p:cNvSpPr txBox="1"/>
          <p:nvPr/>
        </p:nvSpPr>
        <p:spPr>
          <a:xfrm>
            <a:off x="266496" y="5700834"/>
            <a:ext cx="2546851" cy="369332"/>
          </a:xfrm>
          <a:prstGeom prst="rect">
            <a:avLst/>
          </a:prstGeom>
          <a:noFill/>
        </p:spPr>
        <p:txBody>
          <a:bodyPr wrap="none" rtlCol="0">
            <a:spAutoFit/>
          </a:bodyPr>
          <a:lstStyle/>
          <a:p>
            <a:r>
              <a:rPr lang="en-US" dirty="0">
                <a:solidFill>
                  <a:srgbClr val="F32660"/>
                </a:solidFill>
              </a:rPr>
              <a:t>connect to remote (ssh)</a:t>
            </a:r>
          </a:p>
        </p:txBody>
      </p:sp>
    </p:spTree>
    <p:extLst>
      <p:ext uri="{BB962C8B-B14F-4D97-AF65-F5344CB8AC3E}">
        <p14:creationId xmlns:p14="http://schemas.microsoft.com/office/powerpoint/2010/main" val="24841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34" grpId="0" animBg="1"/>
      <p:bldP spid="42"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1C48-BB53-415E-BD17-645144924E84}"/>
              </a:ext>
            </a:extLst>
          </p:cNvPr>
          <p:cNvSpPr>
            <a:spLocks noGrp="1"/>
          </p:cNvSpPr>
          <p:nvPr>
            <p:ph type="title"/>
          </p:nvPr>
        </p:nvSpPr>
        <p:spPr/>
        <p:txBody>
          <a:bodyPr/>
          <a:lstStyle/>
          <a:p>
            <a:r>
              <a:rPr lang="en-US" dirty="0"/>
              <a:t>Using Jupyter Effectively</a:t>
            </a:r>
          </a:p>
        </p:txBody>
      </p:sp>
      <p:sp>
        <p:nvSpPr>
          <p:cNvPr id="3" name="Content Placeholder 2">
            <a:extLst>
              <a:ext uri="{FF2B5EF4-FFF2-40B4-BE49-F238E27FC236}">
                <a16:creationId xmlns:a16="http://schemas.microsoft.com/office/drawing/2014/main" id="{4FCCA175-1769-4649-A105-256F9BC0D10D}"/>
              </a:ext>
            </a:extLst>
          </p:cNvPr>
          <p:cNvSpPr>
            <a:spLocks noGrp="1"/>
          </p:cNvSpPr>
          <p:nvPr>
            <p:ph idx="1"/>
          </p:nvPr>
        </p:nvSpPr>
        <p:spPr>
          <a:xfrm>
            <a:off x="838200" y="1825624"/>
            <a:ext cx="10515600" cy="5032375"/>
          </a:xfrm>
        </p:spPr>
        <p:txBody>
          <a:bodyPr>
            <a:normAutofit fontScale="77500" lnSpcReduction="20000"/>
          </a:bodyPr>
          <a:lstStyle/>
          <a:p>
            <a:r>
              <a:rPr lang="en-US" dirty="0"/>
              <a:t>Find shortcuts for common tasks. (e.g. ctrl+/  → comment code)</a:t>
            </a:r>
          </a:p>
          <a:p>
            <a:r>
              <a:rPr lang="en-US" dirty="0"/>
              <a:t>Additions to consider:</a:t>
            </a:r>
          </a:p>
          <a:p>
            <a:pPr lvl="1"/>
            <a:r>
              <a:rPr lang="en-US" dirty="0" err="1"/>
              <a:t>Jupytext</a:t>
            </a:r>
            <a:r>
              <a:rPr lang="en-US" dirty="0"/>
              <a:t> (automatically backs up </a:t>
            </a:r>
            <a:r>
              <a:rPr lang="en-US" dirty="0" err="1">
                <a:highlight>
                  <a:srgbClr val="C0C0C0"/>
                </a:highlight>
              </a:rPr>
              <a:t>foo.ipynb</a:t>
            </a:r>
            <a:r>
              <a:rPr lang="en-US" dirty="0"/>
              <a:t> as </a:t>
            </a:r>
            <a:r>
              <a:rPr lang="en-US" dirty="0">
                <a:highlight>
                  <a:srgbClr val="C0C0C0"/>
                </a:highlight>
              </a:rPr>
              <a:t>foo.py</a:t>
            </a:r>
            <a:r>
              <a:rPr lang="en-US" dirty="0"/>
              <a:t> , great for git)</a:t>
            </a:r>
          </a:p>
          <a:p>
            <a:pPr lvl="1"/>
            <a:r>
              <a:rPr lang="en-US" dirty="0"/>
              <a:t>Quarto</a:t>
            </a:r>
          </a:p>
          <a:p>
            <a:pPr lvl="1"/>
            <a:endParaRPr lang="en-US" dirty="0"/>
          </a:p>
          <a:p>
            <a:pPr marL="457200" lvl="1" indent="0">
              <a:buNone/>
            </a:pPr>
            <a:r>
              <a:rPr lang="en-US" i="1" dirty="0"/>
              <a:t>Organization</a:t>
            </a:r>
          </a:p>
          <a:p>
            <a:pPr lvl="1"/>
            <a:r>
              <a:rPr lang="en-US" dirty="0"/>
              <a:t>Table of Contents (2) </a:t>
            </a:r>
          </a:p>
          <a:p>
            <a:pPr lvl="1"/>
            <a:r>
              <a:rPr lang="en-US" dirty="0"/>
              <a:t>Collapsible Headings</a:t>
            </a:r>
          </a:p>
          <a:p>
            <a:pPr lvl="1"/>
            <a:r>
              <a:rPr lang="en-US" dirty="0" err="1"/>
              <a:t>Codefolding</a:t>
            </a:r>
            <a:endParaRPr lang="en-US" dirty="0"/>
          </a:p>
          <a:p>
            <a:pPr lvl="1"/>
            <a:r>
              <a:rPr lang="en-US" dirty="0"/>
              <a:t>View/Toggle Line Numbers</a:t>
            </a:r>
          </a:p>
          <a:p>
            <a:pPr marL="457200" lvl="1" indent="0">
              <a:buNone/>
            </a:pPr>
            <a:endParaRPr lang="en-US" dirty="0"/>
          </a:p>
          <a:p>
            <a:pPr marL="457200" lvl="1" indent="0">
              <a:buNone/>
            </a:pPr>
            <a:r>
              <a:rPr lang="en-US" i="1" dirty="0"/>
              <a:t>Writing</a:t>
            </a:r>
          </a:p>
          <a:p>
            <a:pPr lvl="1"/>
            <a:r>
              <a:rPr lang="en-US" dirty="0"/>
              <a:t>Autopep8 (auto format python code)</a:t>
            </a:r>
          </a:p>
          <a:p>
            <a:pPr lvl="1"/>
            <a:r>
              <a:rPr lang="en-US" dirty="0"/>
              <a:t>Spellchecker </a:t>
            </a:r>
          </a:p>
          <a:p>
            <a:pPr lvl="1"/>
            <a:r>
              <a:rPr lang="en-US" dirty="0"/>
              <a:t>Hinterland (code completion)</a:t>
            </a:r>
          </a:p>
          <a:p>
            <a:pPr marL="457200" lvl="1" indent="0">
              <a:buNone/>
            </a:pPr>
            <a:endParaRPr lang="en-US" dirty="0"/>
          </a:p>
          <a:p>
            <a:pPr marL="457200" lvl="1" indent="0">
              <a:buNone/>
            </a:pPr>
            <a:r>
              <a:rPr lang="en-US" i="1" dirty="0"/>
              <a:t>Presentations</a:t>
            </a:r>
          </a:p>
          <a:p>
            <a:pPr lvl="1"/>
            <a:r>
              <a:rPr lang="en-US" dirty="0">
                <a:hlinkClick r:id="rId2"/>
              </a:rPr>
              <a:t>RISE</a:t>
            </a:r>
            <a:r>
              <a:rPr lang="en-US" dirty="0"/>
              <a:t> (html slides, works with </a:t>
            </a:r>
            <a:r>
              <a:rPr lang="en-US" dirty="0" err="1"/>
              <a:t>plotly</a:t>
            </a:r>
            <a:r>
              <a:rPr lang="en-US" dirty="0"/>
              <a:t>)</a:t>
            </a:r>
          </a:p>
        </p:txBody>
      </p:sp>
      <p:grpSp>
        <p:nvGrpSpPr>
          <p:cNvPr id="18" name="Group 17">
            <a:extLst>
              <a:ext uri="{FF2B5EF4-FFF2-40B4-BE49-F238E27FC236}">
                <a16:creationId xmlns:a16="http://schemas.microsoft.com/office/drawing/2014/main" id="{E647C0C6-404A-4DB2-9DBD-487C15F03BC0}"/>
              </a:ext>
            </a:extLst>
          </p:cNvPr>
          <p:cNvGrpSpPr/>
          <p:nvPr/>
        </p:nvGrpSpPr>
        <p:grpSpPr>
          <a:xfrm>
            <a:off x="6434252" y="3325091"/>
            <a:ext cx="5467815" cy="3168847"/>
            <a:chOff x="457200" y="-10948732"/>
            <a:chExt cx="11734800" cy="6800850"/>
          </a:xfrm>
        </p:grpSpPr>
        <p:pic>
          <p:nvPicPr>
            <p:cNvPr id="15" name="Picture 14">
              <a:extLst>
                <a:ext uri="{FF2B5EF4-FFF2-40B4-BE49-F238E27FC236}">
                  <a16:creationId xmlns:a16="http://schemas.microsoft.com/office/drawing/2014/main" id="{871E5B50-9527-42CB-9D5F-EAF575E3C12B}"/>
                </a:ext>
              </a:extLst>
            </p:cNvPr>
            <p:cNvPicPr>
              <a:picLocks noChangeAspect="1"/>
            </p:cNvPicPr>
            <p:nvPr/>
          </p:nvPicPr>
          <p:blipFill>
            <a:blip r:embed="rId3"/>
            <a:stretch>
              <a:fillRect/>
            </a:stretch>
          </p:blipFill>
          <p:spPr>
            <a:xfrm>
              <a:off x="6962775" y="-10948732"/>
              <a:ext cx="5229225" cy="6800850"/>
            </a:xfrm>
            <a:prstGeom prst="rect">
              <a:avLst/>
            </a:prstGeom>
          </p:spPr>
        </p:pic>
        <p:pic>
          <p:nvPicPr>
            <p:cNvPr id="17" name="Picture 16">
              <a:extLst>
                <a:ext uri="{FF2B5EF4-FFF2-40B4-BE49-F238E27FC236}">
                  <a16:creationId xmlns:a16="http://schemas.microsoft.com/office/drawing/2014/main" id="{DBAD1192-1B4D-4A13-9506-33BD5E595CE7}"/>
                </a:ext>
              </a:extLst>
            </p:cNvPr>
            <p:cNvPicPr>
              <a:picLocks noChangeAspect="1"/>
            </p:cNvPicPr>
            <p:nvPr/>
          </p:nvPicPr>
          <p:blipFill>
            <a:blip r:embed="rId4"/>
            <a:stretch>
              <a:fillRect/>
            </a:stretch>
          </p:blipFill>
          <p:spPr>
            <a:xfrm>
              <a:off x="457200" y="-10948732"/>
              <a:ext cx="6096000" cy="6800850"/>
            </a:xfrm>
            <a:prstGeom prst="rect">
              <a:avLst/>
            </a:prstGeom>
          </p:spPr>
        </p:pic>
      </p:grpSp>
    </p:spTree>
    <p:extLst>
      <p:ext uri="{BB962C8B-B14F-4D97-AF65-F5344CB8AC3E}">
        <p14:creationId xmlns:p14="http://schemas.microsoft.com/office/powerpoint/2010/main" val="1714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4E43-FD72-47A1-9D68-60F230FA0EF3}"/>
              </a:ext>
            </a:extLst>
          </p:cNvPr>
          <p:cNvSpPr>
            <a:spLocks noGrp="1"/>
          </p:cNvSpPr>
          <p:nvPr>
            <p:ph type="title"/>
          </p:nvPr>
        </p:nvSpPr>
        <p:spPr/>
        <p:txBody>
          <a:bodyPr/>
          <a:lstStyle/>
          <a:p>
            <a:r>
              <a:rPr lang="en-US" dirty="0"/>
              <a:t>Useful Habits</a:t>
            </a:r>
          </a:p>
        </p:txBody>
      </p:sp>
      <p:sp>
        <p:nvSpPr>
          <p:cNvPr id="3" name="Content Placeholder 2">
            <a:extLst>
              <a:ext uri="{FF2B5EF4-FFF2-40B4-BE49-F238E27FC236}">
                <a16:creationId xmlns:a16="http://schemas.microsoft.com/office/drawing/2014/main" id="{7FEFFB63-FBD1-4E07-840E-C52C2C83E54B}"/>
              </a:ext>
            </a:extLst>
          </p:cNvPr>
          <p:cNvSpPr>
            <a:spLocks noGrp="1"/>
          </p:cNvSpPr>
          <p:nvPr>
            <p:ph idx="1"/>
          </p:nvPr>
        </p:nvSpPr>
        <p:spPr>
          <a:xfrm>
            <a:off x="838201" y="1460500"/>
            <a:ext cx="8096250" cy="5032375"/>
          </a:xfrm>
        </p:spPr>
        <p:txBody>
          <a:bodyPr>
            <a:normAutofit fontScale="92500" lnSpcReduction="10000"/>
          </a:bodyPr>
          <a:lstStyle/>
          <a:p>
            <a:pPr marL="0" indent="0">
              <a:buNone/>
            </a:pPr>
            <a:r>
              <a:rPr lang="en-US" dirty="0"/>
              <a:t>Your closest collaborator is yourself – six months ago</a:t>
            </a:r>
          </a:p>
          <a:p>
            <a:pPr marL="457200" lvl="1" indent="0">
              <a:buNone/>
            </a:pPr>
            <a:r>
              <a:rPr lang="en-US" dirty="0"/>
              <a:t>Libby King (paraphrased)</a:t>
            </a:r>
          </a:p>
          <a:p>
            <a:endParaRPr lang="en-US" dirty="0"/>
          </a:p>
          <a:p>
            <a:r>
              <a:rPr lang="en-US" dirty="0"/>
              <a:t>Code should focus on being clear first. </a:t>
            </a:r>
          </a:p>
          <a:p>
            <a:endParaRPr lang="en-US" dirty="0"/>
          </a:p>
          <a:p>
            <a:r>
              <a:rPr lang="en-US" dirty="0"/>
              <a:t>Writing out what your code needs to do is a great way to plan while documenting your code. </a:t>
            </a:r>
          </a:p>
          <a:p>
            <a:pPr lvl="1"/>
            <a:r>
              <a:rPr lang="en-US" dirty="0"/>
              <a:t>Markdown blocks (</a:t>
            </a:r>
            <a:r>
              <a:rPr lang="en-US" dirty="0" err="1"/>
              <a:t>esc+M</a:t>
            </a:r>
            <a:r>
              <a:rPr lang="en-US" dirty="0"/>
              <a:t>) are good way to break up code with human readable headings and explanation</a:t>
            </a:r>
          </a:p>
          <a:p>
            <a:pPr lvl="1"/>
            <a:endParaRPr lang="en-US" dirty="0"/>
          </a:p>
          <a:p>
            <a:r>
              <a:rPr lang="en-US" dirty="0"/>
              <a:t>Err on the side of writing too many comments. </a:t>
            </a:r>
          </a:p>
          <a:p>
            <a:pPr lvl="1"/>
            <a:r>
              <a:rPr lang="en-US" dirty="0"/>
              <a:t>The “why” and “how” of the code. Eventually may shift towards concepts from mechanics.</a:t>
            </a:r>
          </a:p>
        </p:txBody>
      </p:sp>
      <p:pic>
        <p:nvPicPr>
          <p:cNvPr id="1026" name="Picture 2" descr="Good code documents itself” : r/programmingmemes">
            <a:extLst>
              <a:ext uri="{FF2B5EF4-FFF2-40B4-BE49-F238E27FC236}">
                <a16:creationId xmlns:a16="http://schemas.microsoft.com/office/drawing/2014/main" id="{0BA50834-321C-4476-AB80-68E5AB2E5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208" y="3422776"/>
            <a:ext cx="2916595" cy="3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7200-0911-45A1-A5C4-C2789ACD2779}"/>
              </a:ext>
            </a:extLst>
          </p:cNvPr>
          <p:cNvSpPr>
            <a:spLocks noGrp="1"/>
          </p:cNvSpPr>
          <p:nvPr>
            <p:ph type="title"/>
          </p:nvPr>
        </p:nvSpPr>
        <p:spPr/>
        <p:txBody>
          <a:bodyPr/>
          <a:lstStyle/>
          <a:p>
            <a:r>
              <a:rPr lang="en-US" dirty="0"/>
              <a:t>Getting help</a:t>
            </a:r>
          </a:p>
        </p:txBody>
      </p:sp>
      <p:pic>
        <p:nvPicPr>
          <p:cNvPr id="17" name="Picture 16">
            <a:extLst>
              <a:ext uri="{FF2B5EF4-FFF2-40B4-BE49-F238E27FC236}">
                <a16:creationId xmlns:a16="http://schemas.microsoft.com/office/drawing/2014/main" id="{8398DD5C-7C6C-4BAC-BBB9-E7ACA8FD05D5}"/>
              </a:ext>
            </a:extLst>
          </p:cNvPr>
          <p:cNvPicPr>
            <a:picLocks noChangeAspect="1"/>
          </p:cNvPicPr>
          <p:nvPr/>
        </p:nvPicPr>
        <p:blipFill>
          <a:blip r:embed="rId2"/>
          <a:stretch>
            <a:fillRect/>
          </a:stretch>
        </p:blipFill>
        <p:spPr>
          <a:xfrm>
            <a:off x="8376776" y="4423632"/>
            <a:ext cx="3715628" cy="1094943"/>
          </a:xfrm>
          <a:prstGeom prst="rect">
            <a:avLst/>
          </a:prstGeom>
        </p:spPr>
      </p:pic>
      <p:pic>
        <p:nvPicPr>
          <p:cNvPr id="31" name="Picture 30">
            <a:extLst>
              <a:ext uri="{FF2B5EF4-FFF2-40B4-BE49-F238E27FC236}">
                <a16:creationId xmlns:a16="http://schemas.microsoft.com/office/drawing/2014/main" id="{86F64A1C-2B2F-4A13-A485-8E9F82DF2A6F}"/>
              </a:ext>
            </a:extLst>
          </p:cNvPr>
          <p:cNvPicPr>
            <a:picLocks noChangeAspect="1"/>
          </p:cNvPicPr>
          <p:nvPr/>
        </p:nvPicPr>
        <p:blipFill rotWithShape="1">
          <a:blip r:embed="rId3"/>
          <a:srcRect b="10255"/>
          <a:stretch/>
        </p:blipFill>
        <p:spPr>
          <a:xfrm>
            <a:off x="4541448" y="5762412"/>
            <a:ext cx="3715630" cy="833650"/>
          </a:xfrm>
          <a:prstGeom prst="rect">
            <a:avLst/>
          </a:prstGeom>
        </p:spPr>
      </p:pic>
      <p:grpSp>
        <p:nvGrpSpPr>
          <p:cNvPr id="34" name="Group 33">
            <a:extLst>
              <a:ext uri="{FF2B5EF4-FFF2-40B4-BE49-F238E27FC236}">
                <a16:creationId xmlns:a16="http://schemas.microsoft.com/office/drawing/2014/main" id="{892532EF-C14D-4B9C-AAE7-49D320B6A767}"/>
              </a:ext>
            </a:extLst>
          </p:cNvPr>
          <p:cNvGrpSpPr/>
          <p:nvPr/>
        </p:nvGrpSpPr>
        <p:grpSpPr>
          <a:xfrm>
            <a:off x="4538909" y="261938"/>
            <a:ext cx="3715629" cy="2182990"/>
            <a:chOff x="17252808" y="1879599"/>
            <a:chExt cx="6808407" cy="4000046"/>
          </a:xfrm>
        </p:grpSpPr>
        <p:pic>
          <p:nvPicPr>
            <p:cNvPr id="32" name="Picture 31">
              <a:extLst>
                <a:ext uri="{FF2B5EF4-FFF2-40B4-BE49-F238E27FC236}">
                  <a16:creationId xmlns:a16="http://schemas.microsoft.com/office/drawing/2014/main" id="{90870168-B760-448C-9E5D-4E97D404BAFD}"/>
                </a:ext>
              </a:extLst>
            </p:cNvPr>
            <p:cNvPicPr>
              <a:picLocks noChangeAspect="1"/>
            </p:cNvPicPr>
            <p:nvPr/>
          </p:nvPicPr>
          <p:blipFill rotWithShape="1">
            <a:blip r:embed="rId4"/>
            <a:srcRect b="73016"/>
            <a:stretch/>
          </p:blipFill>
          <p:spPr>
            <a:xfrm>
              <a:off x="17252808" y="1879599"/>
              <a:ext cx="6808407" cy="1850572"/>
            </a:xfrm>
            <a:prstGeom prst="rect">
              <a:avLst/>
            </a:prstGeom>
          </p:spPr>
        </p:pic>
        <p:pic>
          <p:nvPicPr>
            <p:cNvPr id="33" name="Picture 32">
              <a:extLst>
                <a:ext uri="{FF2B5EF4-FFF2-40B4-BE49-F238E27FC236}">
                  <a16:creationId xmlns:a16="http://schemas.microsoft.com/office/drawing/2014/main" id="{CD019BEE-39D6-40B4-8EA1-453D3D2B3FDC}"/>
                </a:ext>
              </a:extLst>
            </p:cNvPr>
            <p:cNvPicPr>
              <a:picLocks noChangeAspect="1"/>
            </p:cNvPicPr>
            <p:nvPr/>
          </p:nvPicPr>
          <p:blipFill rotWithShape="1">
            <a:blip r:embed="rId4"/>
            <a:srcRect t="68657"/>
            <a:stretch/>
          </p:blipFill>
          <p:spPr>
            <a:xfrm>
              <a:off x="17252808" y="3730171"/>
              <a:ext cx="6808407" cy="2149474"/>
            </a:xfrm>
            <a:prstGeom prst="rect">
              <a:avLst/>
            </a:prstGeom>
          </p:spPr>
        </p:pic>
      </p:grpSp>
      <p:sp>
        <p:nvSpPr>
          <p:cNvPr id="37" name="Content Placeholder 36">
            <a:extLst>
              <a:ext uri="{FF2B5EF4-FFF2-40B4-BE49-F238E27FC236}">
                <a16:creationId xmlns:a16="http://schemas.microsoft.com/office/drawing/2014/main" id="{8B42D6B1-1D50-418F-8EE0-DD2483E692E7}"/>
              </a:ext>
            </a:extLst>
          </p:cNvPr>
          <p:cNvSpPr>
            <a:spLocks noGrp="1"/>
          </p:cNvSpPr>
          <p:nvPr>
            <p:ph idx="1"/>
          </p:nvPr>
        </p:nvSpPr>
        <p:spPr>
          <a:xfrm>
            <a:off x="838200" y="1825625"/>
            <a:ext cx="8636000" cy="4351338"/>
          </a:xfrm>
        </p:spPr>
        <p:txBody>
          <a:bodyPr/>
          <a:lstStyle/>
          <a:p>
            <a:r>
              <a:rPr lang="en-US" dirty="0"/>
              <a:t>Tutorials</a:t>
            </a:r>
          </a:p>
          <a:p>
            <a:pPr lvl="1"/>
            <a:r>
              <a:rPr lang="en-US" dirty="0">
                <a:hlinkClick r:id="rId5"/>
              </a:rPr>
              <a:t>Learn X in Y minutes</a:t>
            </a:r>
            <a:endParaRPr lang="en-US" dirty="0"/>
          </a:p>
          <a:p>
            <a:pPr lvl="1"/>
            <a:r>
              <a:rPr lang="en-US" dirty="0">
                <a:hlinkClick r:id="rId6"/>
              </a:rPr>
              <a:t>Automate the Boring Stuff</a:t>
            </a:r>
            <a:endParaRPr lang="en-US" dirty="0"/>
          </a:p>
          <a:p>
            <a:pPr lvl="1"/>
            <a:r>
              <a:rPr lang="en-US" dirty="0">
                <a:hlinkClick r:id="rId7"/>
              </a:rPr>
              <a:t>Software Carpentry</a:t>
            </a:r>
            <a:endParaRPr lang="en-US" dirty="0"/>
          </a:p>
          <a:p>
            <a:pPr lvl="1"/>
            <a:r>
              <a:rPr lang="en-US" dirty="0">
                <a:hlinkClick r:id="rId8"/>
              </a:rPr>
              <a:t>Data Carpentry</a:t>
            </a:r>
            <a:endParaRPr lang="en-US" dirty="0"/>
          </a:p>
          <a:p>
            <a:pPr lvl="1"/>
            <a:r>
              <a:rPr lang="en-US" dirty="0">
                <a:hlinkClick r:id="rId9"/>
              </a:rPr>
              <a:t>Official Tutorial</a:t>
            </a:r>
            <a:endParaRPr lang="en-US" dirty="0"/>
          </a:p>
          <a:p>
            <a:r>
              <a:rPr lang="en-US" dirty="0"/>
              <a:t>Specific Questions</a:t>
            </a:r>
          </a:p>
          <a:p>
            <a:pPr lvl="1"/>
            <a:r>
              <a:rPr lang="en-US" dirty="0">
                <a:hlinkClick r:id="rId10" action="ppaction://hlinkfile"/>
              </a:rPr>
              <a:t>Stack Overflow</a:t>
            </a:r>
            <a:endParaRPr lang="en-US" dirty="0"/>
          </a:p>
          <a:p>
            <a:pPr lvl="1"/>
            <a:r>
              <a:rPr lang="en-US" dirty="0"/>
              <a:t>Lab members!</a:t>
            </a:r>
          </a:p>
        </p:txBody>
      </p:sp>
      <p:pic>
        <p:nvPicPr>
          <p:cNvPr id="38" name="Picture 37">
            <a:extLst>
              <a:ext uri="{FF2B5EF4-FFF2-40B4-BE49-F238E27FC236}">
                <a16:creationId xmlns:a16="http://schemas.microsoft.com/office/drawing/2014/main" id="{2C639375-1B72-4A6B-B9C3-963434724E5F}"/>
              </a:ext>
            </a:extLst>
          </p:cNvPr>
          <p:cNvPicPr>
            <a:picLocks noChangeAspect="1"/>
          </p:cNvPicPr>
          <p:nvPr/>
        </p:nvPicPr>
        <p:blipFill>
          <a:blip r:embed="rId11"/>
          <a:stretch>
            <a:fillRect/>
          </a:stretch>
        </p:blipFill>
        <p:spPr>
          <a:xfrm>
            <a:off x="4538906" y="3921731"/>
            <a:ext cx="3715632" cy="442263"/>
          </a:xfrm>
          <a:prstGeom prst="rect">
            <a:avLst/>
          </a:prstGeom>
        </p:spPr>
      </p:pic>
      <p:pic>
        <p:nvPicPr>
          <p:cNvPr id="39" name="Picture 38">
            <a:extLst>
              <a:ext uri="{FF2B5EF4-FFF2-40B4-BE49-F238E27FC236}">
                <a16:creationId xmlns:a16="http://schemas.microsoft.com/office/drawing/2014/main" id="{1AEE72D6-94B4-4619-8C22-80BB3005163C}"/>
              </a:ext>
            </a:extLst>
          </p:cNvPr>
          <p:cNvPicPr>
            <a:picLocks noChangeAspect="1"/>
          </p:cNvPicPr>
          <p:nvPr/>
        </p:nvPicPr>
        <p:blipFill>
          <a:blip r:embed="rId12"/>
          <a:stretch>
            <a:fillRect/>
          </a:stretch>
        </p:blipFill>
        <p:spPr>
          <a:xfrm>
            <a:off x="8376775" y="261937"/>
            <a:ext cx="3715629" cy="3503307"/>
          </a:xfrm>
          <a:prstGeom prst="rect">
            <a:avLst/>
          </a:prstGeom>
        </p:spPr>
      </p:pic>
    </p:spTree>
    <p:extLst>
      <p:ext uri="{BB962C8B-B14F-4D97-AF65-F5344CB8AC3E}">
        <p14:creationId xmlns:p14="http://schemas.microsoft.com/office/powerpoint/2010/main" val="63207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334F7-B67B-F147-FCF1-A10A5D412D6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79F2790-0740-CCDB-BEBB-F5DCAFC3C6C3}"/>
              </a:ext>
            </a:extLst>
          </p:cNvPr>
          <p:cNvSpPr>
            <a:spLocks noGrp="1"/>
          </p:cNvSpPr>
          <p:nvPr>
            <p:ph idx="1"/>
          </p:nvPr>
        </p:nvSpPr>
        <p:spPr/>
        <p:txBody>
          <a:bodyPr/>
          <a:lstStyle/>
          <a:p>
            <a:pPr marL="514350" indent="-514350">
              <a:buFont typeface="+mj-lt"/>
              <a:buAutoNum type="arabicPeriod"/>
            </a:pPr>
            <a:r>
              <a:rPr lang="en-US" dirty="0"/>
              <a:t>Introduction</a:t>
            </a:r>
          </a:p>
          <a:p>
            <a:pPr marL="971550" lvl="1" indent="-514350">
              <a:buFont typeface="+mj-lt"/>
              <a:buAutoNum type="arabicPeriod"/>
            </a:pPr>
            <a:r>
              <a:rPr lang="en-US" dirty="0"/>
              <a:t>Personal Introduction</a:t>
            </a:r>
          </a:p>
          <a:p>
            <a:pPr marL="971550" lvl="1" indent="-514350">
              <a:buFont typeface="+mj-lt"/>
              <a:buAutoNum type="arabicPeriod"/>
            </a:pPr>
            <a:r>
              <a:rPr lang="en-US" dirty="0"/>
              <a:t>Thinking Questions</a:t>
            </a:r>
          </a:p>
          <a:p>
            <a:pPr marL="971550" lvl="1" indent="-514350">
              <a:buFont typeface="+mj-lt"/>
              <a:buAutoNum type="arabicPeriod"/>
            </a:pPr>
            <a:r>
              <a:rPr lang="en-US" dirty="0"/>
              <a:t>Fall Overview</a:t>
            </a:r>
          </a:p>
          <a:p>
            <a:pPr marL="514350" indent="-514350">
              <a:buFont typeface="+mj-lt"/>
              <a:buAutoNum type="arabicPeriod"/>
            </a:pPr>
            <a:r>
              <a:rPr lang="en-US" dirty="0"/>
              <a:t>Using Python for Science</a:t>
            </a:r>
          </a:p>
          <a:p>
            <a:pPr marL="971550" lvl="1" indent="-514350">
              <a:buFont typeface="+mj-lt"/>
              <a:buAutoNum type="arabicPeriod"/>
            </a:pPr>
            <a:r>
              <a:rPr lang="en-US" dirty="0"/>
              <a:t>Why Python?</a:t>
            </a:r>
          </a:p>
          <a:p>
            <a:pPr marL="971550" lvl="1" indent="-514350">
              <a:buFont typeface="+mj-lt"/>
              <a:buAutoNum type="arabicPeriod"/>
            </a:pPr>
            <a:r>
              <a:rPr lang="en-US" dirty="0"/>
              <a:t>A </a:t>
            </a:r>
            <a:r>
              <a:rPr lang="en-US" dirty="0" err="1"/>
              <a:t>Jupyter</a:t>
            </a:r>
            <a:r>
              <a:rPr lang="en-US" dirty="0"/>
              <a:t> Based Workflow</a:t>
            </a:r>
          </a:p>
          <a:p>
            <a:pPr marL="971550" lvl="1" indent="-514350">
              <a:buFont typeface="+mj-lt"/>
              <a:buAutoNum type="arabicPeriod"/>
            </a:pPr>
            <a:r>
              <a:rPr lang="en-US" dirty="0"/>
              <a:t>Example Use</a:t>
            </a:r>
          </a:p>
        </p:txBody>
      </p:sp>
    </p:spTree>
    <p:extLst>
      <p:ext uri="{BB962C8B-B14F-4D97-AF65-F5344CB8AC3E}">
        <p14:creationId xmlns:p14="http://schemas.microsoft.com/office/powerpoint/2010/main" val="3750631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BFE599-0F18-51DB-F841-795F331EDCA3}"/>
              </a:ext>
            </a:extLst>
          </p:cNvPr>
          <p:cNvSpPr/>
          <p:nvPr/>
        </p:nvSpPr>
        <p:spPr>
          <a:xfrm>
            <a:off x="4224613" y="0"/>
            <a:ext cx="796738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grpSp>
        <p:nvGrpSpPr>
          <p:cNvPr id="85" name="Group 84">
            <a:extLst>
              <a:ext uri="{FF2B5EF4-FFF2-40B4-BE49-F238E27FC236}">
                <a16:creationId xmlns:a16="http://schemas.microsoft.com/office/drawing/2014/main" id="{D90E30F7-1C0D-4A5F-9F09-56E0069BEB3D}"/>
              </a:ext>
            </a:extLst>
          </p:cNvPr>
          <p:cNvGrpSpPr/>
          <p:nvPr/>
        </p:nvGrpSpPr>
        <p:grpSpPr>
          <a:xfrm>
            <a:off x="5681459" y="1001057"/>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6200000">
            <a:off x="5770874" y="1252783"/>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a:off x="4530515" y="3574681"/>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a:off x="4873462" y="4472980"/>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a:off x="5681458" y="2023405"/>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6" name="Parallelogram 15">
            <a:extLst>
              <a:ext uri="{FF2B5EF4-FFF2-40B4-BE49-F238E27FC236}">
                <a16:creationId xmlns:a16="http://schemas.microsoft.com/office/drawing/2014/main" id="{A0B1351E-A54A-4478-B24A-CBD9A30487D6}"/>
              </a:ext>
            </a:extLst>
          </p:cNvPr>
          <p:cNvSpPr/>
          <p:nvPr/>
        </p:nvSpPr>
        <p:spPr>
          <a:xfrm rot="5400000" flipV="1">
            <a:off x="9333230" y="5697250"/>
            <a:ext cx="994119" cy="416821"/>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1675450" y="5218600"/>
            <a:ext cx="91185" cy="5708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10443072" y="5004229"/>
            <a:ext cx="1080308" cy="188905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9784696" y="4956501"/>
            <a:ext cx="1981940" cy="570877"/>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4581CEA-2507-4E25-A3A2-BBB2B1E834CB}"/>
              </a:ext>
            </a:extLst>
          </p:cNvPr>
          <p:cNvGrpSpPr/>
          <p:nvPr/>
        </p:nvGrpSpPr>
        <p:grpSpPr>
          <a:xfrm>
            <a:off x="9621878" y="5587799"/>
            <a:ext cx="2305874" cy="1080308"/>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Left Brace 6">
            <a:extLst>
              <a:ext uri="{FF2B5EF4-FFF2-40B4-BE49-F238E27FC236}">
                <a16:creationId xmlns:a16="http://schemas.microsoft.com/office/drawing/2014/main" id="{C6C59258-AD9F-446F-9511-AD62226A38F0}"/>
              </a:ext>
            </a:extLst>
          </p:cNvPr>
          <p:cNvSpPr/>
          <p:nvPr/>
        </p:nvSpPr>
        <p:spPr>
          <a:xfrm>
            <a:off x="5105218" y="2023405"/>
            <a:ext cx="509179" cy="2125588"/>
          </a:xfrm>
          <a:prstGeom prst="leftBrace">
            <a:avLst>
              <a:gd name="adj1" fmla="val 38264"/>
              <a:gd name="adj2" fmla="val 50000"/>
            </a:avLst>
          </a:prstGeom>
          <a:ln w="28575">
            <a:solidFill>
              <a:srgbClr val="5CD7DE"/>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04A25BC-201A-43D8-986B-0E23261D3FFF}"/>
              </a:ext>
            </a:extLst>
          </p:cNvPr>
          <p:cNvCxnSpPr>
            <a:cxnSpLocks/>
            <a:stCxn id="7" idx="1"/>
          </p:cNvCxnSpPr>
          <p:nvPr/>
        </p:nvCxnSpPr>
        <p:spPr>
          <a:xfrm flipH="1">
            <a:off x="3421380" y="3086199"/>
            <a:ext cx="1683838" cy="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492E0D8-2186-46FD-B14F-D099641293C3}"/>
              </a:ext>
            </a:extLst>
          </p:cNvPr>
          <p:cNvCxnSpPr>
            <a:cxnSpLocks/>
          </p:cNvCxnSpPr>
          <p:nvPr/>
        </p:nvCxnSpPr>
        <p:spPr>
          <a:xfrm flipH="1" flipV="1">
            <a:off x="2838450" y="3611734"/>
            <a:ext cx="2568689" cy="1201394"/>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4850AA-853E-4E01-B4E6-F93E0B7E6983}"/>
              </a:ext>
            </a:extLst>
          </p:cNvPr>
          <p:cNvCxnSpPr>
            <a:cxnSpLocks/>
          </p:cNvCxnSpPr>
          <p:nvPr/>
        </p:nvCxnSpPr>
        <p:spPr>
          <a:xfrm flipH="1" flipV="1">
            <a:off x="2038263" y="4105075"/>
            <a:ext cx="3365473" cy="708053"/>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ACE9E2-86A5-412D-8720-CE9B48F9949D}"/>
              </a:ext>
            </a:extLst>
          </p:cNvPr>
          <p:cNvCxnSpPr>
            <a:cxnSpLocks/>
          </p:cNvCxnSpPr>
          <p:nvPr/>
        </p:nvCxnSpPr>
        <p:spPr>
          <a:xfrm flipH="1">
            <a:off x="2820447" y="1281560"/>
            <a:ext cx="2583289" cy="1268089"/>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6E6C58-99B1-4E7C-A3E4-1A979A56B5A0}"/>
              </a:ext>
            </a:extLst>
          </p:cNvPr>
          <p:cNvCxnSpPr>
            <a:cxnSpLocks/>
          </p:cNvCxnSpPr>
          <p:nvPr/>
        </p:nvCxnSpPr>
        <p:spPr>
          <a:xfrm flipH="1">
            <a:off x="2038263" y="1281559"/>
            <a:ext cx="3365473" cy="78455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23575CE-EF94-4829-9E03-838C0EE0162D}"/>
              </a:ext>
            </a:extLst>
          </p:cNvPr>
          <p:cNvSpPr txBox="1"/>
          <p:nvPr/>
        </p:nvSpPr>
        <p:spPr>
          <a:xfrm>
            <a:off x="768770" y="2320849"/>
            <a:ext cx="509179" cy="369332"/>
          </a:xfrm>
          <a:prstGeom prst="rect">
            <a:avLst/>
          </a:prstGeom>
          <a:noFill/>
        </p:spPr>
        <p:txBody>
          <a:bodyPr wrap="square">
            <a:spAutoFit/>
          </a:bodyPr>
          <a:lstStyle/>
          <a:p>
            <a:pPr algn="ctr"/>
            <a:r>
              <a:rPr lang="en-US" dirty="0"/>
              <a:t>✔</a:t>
            </a:r>
          </a:p>
        </p:txBody>
      </p:sp>
      <p:sp>
        <p:nvSpPr>
          <p:cNvPr id="44" name="TextBox 43">
            <a:extLst>
              <a:ext uri="{FF2B5EF4-FFF2-40B4-BE49-F238E27FC236}">
                <a16:creationId xmlns:a16="http://schemas.microsoft.com/office/drawing/2014/main" id="{A1AFAFDD-3D3B-4BDB-A885-A359194AA958}"/>
              </a:ext>
            </a:extLst>
          </p:cNvPr>
          <p:cNvSpPr txBox="1"/>
          <p:nvPr/>
        </p:nvSpPr>
        <p:spPr>
          <a:xfrm>
            <a:off x="768770" y="1811299"/>
            <a:ext cx="509179" cy="369332"/>
          </a:xfrm>
          <a:prstGeom prst="rect">
            <a:avLst/>
          </a:prstGeom>
          <a:noFill/>
        </p:spPr>
        <p:txBody>
          <a:bodyPr wrap="square">
            <a:spAutoFit/>
          </a:bodyPr>
          <a:lstStyle/>
          <a:p>
            <a:pPr algn="ctr"/>
            <a:r>
              <a:rPr lang="en-US" dirty="0"/>
              <a:t>✔</a:t>
            </a:r>
          </a:p>
        </p:txBody>
      </p:sp>
    </p:spTree>
    <p:extLst>
      <p:ext uri="{BB962C8B-B14F-4D97-AF65-F5344CB8AC3E}">
        <p14:creationId xmlns:p14="http://schemas.microsoft.com/office/powerpoint/2010/main" val="251139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C3F24-8154-3E68-6AA1-03889A282D7C}"/>
              </a:ext>
            </a:extLst>
          </p:cNvPr>
          <p:cNvSpPr/>
          <p:nvPr/>
        </p:nvSpPr>
        <p:spPr>
          <a:xfrm>
            <a:off x="0" y="1825626"/>
            <a:ext cx="12192000" cy="50323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CF1A4A-B958-4C5B-944B-31A4AFF34F0A}"/>
              </a:ext>
            </a:extLst>
          </p:cNvPr>
          <p:cNvSpPr>
            <a:spLocks noGrp="1"/>
          </p:cNvSpPr>
          <p:nvPr>
            <p:ph type="title"/>
          </p:nvPr>
        </p:nvSpPr>
        <p:spPr/>
        <p:txBody>
          <a:bodyPr/>
          <a:lstStyle/>
          <a:p>
            <a:r>
              <a:rPr lang="en-US" dirty="0"/>
              <a:t>Visualization occurs </a:t>
            </a:r>
            <a:r>
              <a:rPr lang="en-US" i="1" dirty="0"/>
              <a:t>throughout </a:t>
            </a:r>
            <a:r>
              <a:rPr lang="en-US" dirty="0"/>
              <a:t>analysis</a:t>
            </a:r>
          </a:p>
        </p:txBody>
      </p:sp>
      <p:sp>
        <p:nvSpPr>
          <p:cNvPr id="12" name="Content Placeholder 2">
            <a:extLst>
              <a:ext uri="{FF2B5EF4-FFF2-40B4-BE49-F238E27FC236}">
                <a16:creationId xmlns:a16="http://schemas.microsoft.com/office/drawing/2014/main" id="{9AD3B2D6-5326-4002-B2AA-7217AF2E355E}"/>
              </a:ext>
            </a:extLst>
          </p:cNvPr>
          <p:cNvSpPr txBox="1">
            <a:spLocks/>
          </p:cNvSpPr>
          <p:nvPr/>
        </p:nvSpPr>
        <p:spPr>
          <a:xfrm>
            <a:off x="836780" y="1794731"/>
            <a:ext cx="83693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Quickly see the effect of changes code</a:t>
            </a:r>
          </a:p>
          <a:p>
            <a:r>
              <a:rPr lang="en-US" dirty="0"/>
              <a:t>Leverage visual intuition to spot patterns/outliers</a:t>
            </a:r>
          </a:p>
        </p:txBody>
      </p:sp>
      <p:sp>
        <p:nvSpPr>
          <p:cNvPr id="29" name="TextBox 28">
            <a:extLst>
              <a:ext uri="{FF2B5EF4-FFF2-40B4-BE49-F238E27FC236}">
                <a16:creationId xmlns:a16="http://schemas.microsoft.com/office/drawing/2014/main" id="{E617FA49-8B3B-43A5-8F6B-B2E431EFEA3E}"/>
              </a:ext>
            </a:extLst>
          </p:cNvPr>
          <p:cNvSpPr txBox="1"/>
          <p:nvPr/>
        </p:nvSpPr>
        <p:spPr>
          <a:xfrm>
            <a:off x="755878" y="6496084"/>
            <a:ext cx="2642571" cy="369332"/>
          </a:xfrm>
          <a:prstGeom prst="rect">
            <a:avLst/>
          </a:prstGeom>
          <a:noFill/>
        </p:spPr>
        <p:txBody>
          <a:bodyPr wrap="square">
            <a:spAutoFit/>
          </a:bodyPr>
          <a:lstStyle/>
          <a:p>
            <a:r>
              <a:rPr lang="en-US" dirty="0">
                <a:hlinkClick r:id="rId2"/>
              </a:rPr>
              <a:t>Source: Autodesk</a:t>
            </a:r>
            <a:endParaRPr lang="en-US" dirty="0"/>
          </a:p>
        </p:txBody>
      </p:sp>
      <p:pic>
        <p:nvPicPr>
          <p:cNvPr id="32" name="Picture 31">
            <a:extLst>
              <a:ext uri="{FF2B5EF4-FFF2-40B4-BE49-F238E27FC236}">
                <a16:creationId xmlns:a16="http://schemas.microsoft.com/office/drawing/2014/main" id="{356C990D-A01C-45C6-BCDA-68EC88DBB30C}"/>
              </a:ext>
            </a:extLst>
          </p:cNvPr>
          <p:cNvPicPr>
            <a:picLocks noChangeAspect="1"/>
          </p:cNvPicPr>
          <p:nvPr/>
        </p:nvPicPr>
        <p:blipFill rotWithShape="1">
          <a:blip r:embed="rId3">
            <a:extLst>
              <a:ext uri="{28A0092B-C50C-407E-A947-70E740481C1C}">
                <a14:useLocalDpi xmlns:a14="http://schemas.microsoft.com/office/drawing/2010/main" val="0"/>
              </a:ext>
            </a:extLst>
          </a:blip>
          <a:srcRect l="3454" r="50472"/>
          <a:stretch/>
        </p:blipFill>
        <p:spPr>
          <a:xfrm>
            <a:off x="836780" y="2851242"/>
            <a:ext cx="4347884" cy="3398869"/>
          </a:xfrm>
          <a:prstGeom prst="rect">
            <a:avLst/>
          </a:prstGeom>
        </p:spPr>
      </p:pic>
      <p:grpSp>
        <p:nvGrpSpPr>
          <p:cNvPr id="28" name="Group 27">
            <a:extLst>
              <a:ext uri="{FF2B5EF4-FFF2-40B4-BE49-F238E27FC236}">
                <a16:creationId xmlns:a16="http://schemas.microsoft.com/office/drawing/2014/main" id="{88DBD409-6A02-4EBD-A11A-2474841E416A}"/>
              </a:ext>
            </a:extLst>
          </p:cNvPr>
          <p:cNvGrpSpPr/>
          <p:nvPr/>
        </p:nvGrpSpPr>
        <p:grpSpPr>
          <a:xfrm>
            <a:off x="4972537" y="3256772"/>
            <a:ext cx="4151021" cy="2860239"/>
            <a:chOff x="11461755" y="1345201"/>
            <a:chExt cx="2530789" cy="1743827"/>
          </a:xfrm>
        </p:grpSpPr>
        <p:pic>
          <p:nvPicPr>
            <p:cNvPr id="37" name="Picture 36">
              <a:extLst>
                <a:ext uri="{FF2B5EF4-FFF2-40B4-BE49-F238E27FC236}">
                  <a16:creationId xmlns:a16="http://schemas.microsoft.com/office/drawing/2014/main" id="{CA07E910-6D65-4D1E-BD53-37BD82AD0967}"/>
                </a:ext>
              </a:extLst>
            </p:cNvPr>
            <p:cNvPicPr>
              <a:picLocks noChangeAspect="1"/>
            </p:cNvPicPr>
            <p:nvPr/>
          </p:nvPicPr>
          <p:blipFill rotWithShape="1">
            <a:blip r:embed="rId4"/>
            <a:srcRect l="74301" t="50452" r="1062" b="24962"/>
            <a:stretch/>
          </p:blipFill>
          <p:spPr>
            <a:xfrm>
              <a:off x="12718641" y="1347964"/>
              <a:ext cx="1273903" cy="888072"/>
            </a:xfrm>
            <a:prstGeom prst="rect">
              <a:avLst/>
            </a:prstGeom>
          </p:spPr>
        </p:pic>
        <p:pic>
          <p:nvPicPr>
            <p:cNvPr id="38" name="Picture 37">
              <a:extLst>
                <a:ext uri="{FF2B5EF4-FFF2-40B4-BE49-F238E27FC236}">
                  <a16:creationId xmlns:a16="http://schemas.microsoft.com/office/drawing/2014/main" id="{3E185DC8-2B01-451B-8D48-9DC44BD7DE9B}"/>
                </a:ext>
              </a:extLst>
            </p:cNvPr>
            <p:cNvPicPr>
              <a:picLocks noChangeAspect="1"/>
            </p:cNvPicPr>
            <p:nvPr/>
          </p:nvPicPr>
          <p:blipFill rotWithShape="1">
            <a:blip r:embed="rId4"/>
            <a:srcRect l="1463" t="26544" r="74302" b="48317"/>
            <a:stretch/>
          </p:blipFill>
          <p:spPr>
            <a:xfrm>
              <a:off x="11461755" y="1345201"/>
              <a:ext cx="1253125" cy="908050"/>
            </a:xfrm>
            <a:prstGeom prst="rect">
              <a:avLst/>
            </a:prstGeom>
          </p:spPr>
        </p:pic>
        <p:pic>
          <p:nvPicPr>
            <p:cNvPr id="39" name="Picture 38">
              <a:extLst>
                <a:ext uri="{FF2B5EF4-FFF2-40B4-BE49-F238E27FC236}">
                  <a16:creationId xmlns:a16="http://schemas.microsoft.com/office/drawing/2014/main" id="{E1428250-F7AC-4E0B-A9EF-7D1DA4E09EB0}"/>
                </a:ext>
              </a:extLst>
            </p:cNvPr>
            <p:cNvPicPr>
              <a:picLocks noChangeAspect="1"/>
            </p:cNvPicPr>
            <p:nvPr/>
          </p:nvPicPr>
          <p:blipFill rotWithShape="1">
            <a:blip r:embed="rId4"/>
            <a:srcRect l="25699" t="75415" r="49892" b="971"/>
            <a:stretch/>
          </p:blipFill>
          <p:spPr>
            <a:xfrm>
              <a:off x="11461756" y="2236036"/>
              <a:ext cx="1262103" cy="852990"/>
            </a:xfrm>
            <a:prstGeom prst="rect">
              <a:avLst/>
            </a:prstGeom>
          </p:spPr>
        </p:pic>
        <p:pic>
          <p:nvPicPr>
            <p:cNvPr id="40" name="Picture 39">
              <a:extLst>
                <a:ext uri="{FF2B5EF4-FFF2-40B4-BE49-F238E27FC236}">
                  <a16:creationId xmlns:a16="http://schemas.microsoft.com/office/drawing/2014/main" id="{036C53FB-AF59-4CC9-AB3B-97F19BA8BB4F}"/>
                </a:ext>
              </a:extLst>
            </p:cNvPr>
            <p:cNvPicPr>
              <a:picLocks noChangeAspect="1"/>
            </p:cNvPicPr>
            <p:nvPr/>
          </p:nvPicPr>
          <p:blipFill rotWithShape="1">
            <a:blip r:embed="rId4"/>
            <a:srcRect l="25397" t="1703" r="49892" b="74684"/>
            <a:stretch/>
          </p:blipFill>
          <p:spPr>
            <a:xfrm>
              <a:off x="12714881" y="2236036"/>
              <a:ext cx="1277663" cy="852992"/>
            </a:xfrm>
            <a:prstGeom prst="rect">
              <a:avLst/>
            </a:prstGeom>
          </p:spPr>
        </p:pic>
      </p:grpSp>
      <p:pic>
        <p:nvPicPr>
          <p:cNvPr id="47" name="Picture 46">
            <a:extLst>
              <a:ext uri="{FF2B5EF4-FFF2-40B4-BE49-F238E27FC236}">
                <a16:creationId xmlns:a16="http://schemas.microsoft.com/office/drawing/2014/main" id="{9EBF23D9-8430-4D1C-8CDF-336CFE8B1807}"/>
              </a:ext>
            </a:extLst>
          </p:cNvPr>
          <p:cNvPicPr>
            <a:picLocks noChangeAspect="1"/>
          </p:cNvPicPr>
          <p:nvPr/>
        </p:nvPicPr>
        <p:blipFill rotWithShape="1">
          <a:blip r:embed="rId4"/>
          <a:srcRect l="50967" t="1492" r="27418" b="88785"/>
          <a:stretch/>
        </p:blipFill>
        <p:spPr>
          <a:xfrm>
            <a:off x="5184664" y="6246451"/>
            <a:ext cx="1117601" cy="351200"/>
          </a:xfrm>
          <a:prstGeom prst="rect">
            <a:avLst/>
          </a:prstGeom>
        </p:spPr>
      </p:pic>
      <p:pic>
        <p:nvPicPr>
          <p:cNvPr id="48" name="Picture 47">
            <a:extLst>
              <a:ext uri="{FF2B5EF4-FFF2-40B4-BE49-F238E27FC236}">
                <a16:creationId xmlns:a16="http://schemas.microsoft.com/office/drawing/2014/main" id="{99DA489B-C392-4A23-95D8-0131305498BC}"/>
              </a:ext>
            </a:extLst>
          </p:cNvPr>
          <p:cNvPicPr>
            <a:picLocks noChangeAspect="1"/>
          </p:cNvPicPr>
          <p:nvPr/>
        </p:nvPicPr>
        <p:blipFill rotWithShape="1">
          <a:blip r:embed="rId4"/>
          <a:srcRect l="50967" t="11215" r="27418" b="75676"/>
          <a:stretch/>
        </p:blipFill>
        <p:spPr>
          <a:xfrm>
            <a:off x="6302265" y="6256091"/>
            <a:ext cx="1117601" cy="473568"/>
          </a:xfrm>
          <a:prstGeom prst="rect">
            <a:avLst/>
          </a:prstGeom>
        </p:spPr>
      </p:pic>
    </p:spTree>
    <p:extLst>
      <p:ext uri="{BB962C8B-B14F-4D97-AF65-F5344CB8AC3E}">
        <p14:creationId xmlns:p14="http://schemas.microsoft.com/office/powerpoint/2010/main" val="399848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8C253F-3831-A3EF-0C8F-22F064A95972}"/>
              </a:ext>
            </a:extLst>
          </p:cNvPr>
          <p:cNvSpPr/>
          <p:nvPr/>
        </p:nvSpPr>
        <p:spPr>
          <a:xfrm>
            <a:off x="0" y="1681163"/>
            <a:ext cx="12192000" cy="5176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3E168-F037-4DE2-ABCC-F0A36D8DA832}"/>
              </a:ext>
            </a:extLst>
          </p:cNvPr>
          <p:cNvSpPr>
            <a:spLocks noGrp="1"/>
          </p:cNvSpPr>
          <p:nvPr>
            <p:ph type="title"/>
          </p:nvPr>
        </p:nvSpPr>
        <p:spPr/>
        <p:txBody>
          <a:bodyPr/>
          <a:lstStyle/>
          <a:p>
            <a:r>
              <a:rPr lang="en-US" dirty="0"/>
              <a:t>Comparing Python Graphing Libraires</a:t>
            </a:r>
          </a:p>
        </p:txBody>
      </p:sp>
      <p:sp>
        <p:nvSpPr>
          <p:cNvPr id="3" name="Text Placeholder 2">
            <a:extLst>
              <a:ext uri="{FF2B5EF4-FFF2-40B4-BE49-F238E27FC236}">
                <a16:creationId xmlns:a16="http://schemas.microsoft.com/office/drawing/2014/main" id="{14899A7F-8989-44E7-A50F-DF072FD56C0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C4F0B27-82A9-4625-BEDA-2A627409AE64}"/>
              </a:ext>
            </a:extLst>
          </p:cNvPr>
          <p:cNvSpPr>
            <a:spLocks noGrp="1"/>
          </p:cNvSpPr>
          <p:nvPr>
            <p:ph sz="half" idx="2"/>
          </p:nvPr>
        </p:nvSpPr>
        <p:spPr/>
        <p:txBody>
          <a:bodyPr/>
          <a:lstStyle/>
          <a:p>
            <a:r>
              <a:rPr lang="en-US" dirty="0">
                <a:solidFill>
                  <a:schemeClr val="tx1"/>
                </a:solidFill>
              </a:rPr>
              <a:t>Great for interactive figures</a:t>
            </a:r>
          </a:p>
          <a:p>
            <a:r>
              <a:rPr lang="en-US" dirty="0">
                <a:solidFill>
                  <a:schemeClr val="tx1"/>
                </a:solidFill>
              </a:rPr>
              <a:t>Bindings for python, R</a:t>
            </a:r>
          </a:p>
          <a:p>
            <a:r>
              <a:rPr lang="en-US" dirty="0">
                <a:solidFill>
                  <a:schemeClr val="tx1"/>
                </a:solidFill>
              </a:rPr>
              <a:t>Allow for interaction at a high level (figure factory, </a:t>
            </a:r>
            <a:r>
              <a:rPr lang="en-US" dirty="0" err="1">
                <a:solidFill>
                  <a:schemeClr val="tx1"/>
                </a:solidFill>
              </a:rPr>
              <a:t>plotly</a:t>
            </a:r>
            <a:r>
              <a:rPr lang="en-US" dirty="0">
                <a:solidFill>
                  <a:schemeClr val="tx1"/>
                </a:solidFill>
              </a:rPr>
              <a:t> express) and a low level (graph objects)</a:t>
            </a:r>
          </a:p>
          <a:p>
            <a:r>
              <a:rPr lang="en-US" dirty="0" err="1">
                <a:solidFill>
                  <a:schemeClr val="tx1"/>
                </a:solidFill>
                <a:hlinkClick r:id="rId2">
                  <a:extLst>
                    <a:ext uri="{A12FA001-AC4F-418D-AE19-62706E023703}">
                      <ahyp:hlinkClr xmlns:ahyp="http://schemas.microsoft.com/office/drawing/2018/hyperlinkcolor" val="tx"/>
                    </a:ext>
                  </a:extLst>
                </a:hlinkClick>
              </a:rPr>
              <a:t>plotly</a:t>
            </a:r>
            <a:endParaRPr lang="en-US" dirty="0">
              <a:solidFill>
                <a:schemeClr val="tx1"/>
              </a:solidFill>
            </a:endParaRPr>
          </a:p>
          <a:p>
            <a:endParaRPr lang="en-US" dirty="0">
              <a:solidFill>
                <a:schemeClr val="tx1"/>
              </a:solidFill>
            </a:endParaRPr>
          </a:p>
        </p:txBody>
      </p:sp>
      <p:sp>
        <p:nvSpPr>
          <p:cNvPr id="5" name="Text Placeholder 4">
            <a:extLst>
              <a:ext uri="{FF2B5EF4-FFF2-40B4-BE49-F238E27FC236}">
                <a16:creationId xmlns:a16="http://schemas.microsoft.com/office/drawing/2014/main" id="{4E8220C8-1AFB-4EDE-B5DB-F37C5731A21E}"/>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E3062BA-09B3-4052-B081-E31206B85340}"/>
              </a:ext>
            </a:extLst>
          </p:cNvPr>
          <p:cNvSpPr>
            <a:spLocks noGrp="1"/>
          </p:cNvSpPr>
          <p:nvPr>
            <p:ph sz="quarter" idx="4"/>
          </p:nvPr>
        </p:nvSpPr>
        <p:spPr/>
        <p:txBody>
          <a:bodyPr/>
          <a:lstStyle/>
          <a:p>
            <a:r>
              <a:rPr lang="en-US" dirty="0">
                <a:solidFill>
                  <a:schemeClr val="tx1"/>
                </a:solidFill>
              </a:rPr>
              <a:t>Seaborn is built on matplotlib. </a:t>
            </a:r>
          </a:p>
          <a:p>
            <a:r>
              <a:rPr lang="en-US" dirty="0">
                <a:solidFill>
                  <a:schemeClr val="tx1"/>
                </a:solidFill>
              </a:rPr>
              <a:t>Great for statistical plots -- if they have what you want.</a:t>
            </a:r>
          </a:p>
          <a:p>
            <a:r>
              <a:rPr lang="en-US" dirty="0">
                <a:solidFill>
                  <a:schemeClr val="tx1"/>
                </a:solidFill>
                <a:hlinkClick r:id="rId3" action="ppaction://hlinkfile">
                  <a:extLst>
                    <a:ext uri="{A12FA001-AC4F-418D-AE19-62706E023703}">
                      <ahyp:hlinkClr xmlns:ahyp="http://schemas.microsoft.com/office/drawing/2018/hyperlinkcolor" val="tx"/>
                    </a:ext>
                  </a:extLst>
                </a:hlinkClick>
              </a:rPr>
              <a:t>seaborn</a:t>
            </a:r>
            <a:endParaRPr lang="en-US" dirty="0">
              <a:solidFill>
                <a:schemeClr val="tx1"/>
              </a:solidFill>
            </a:endParaRPr>
          </a:p>
          <a:p>
            <a:r>
              <a:rPr lang="en-US" dirty="0">
                <a:solidFill>
                  <a:schemeClr val="tx1"/>
                </a:solidFill>
              </a:rPr>
              <a:t>Great for very simple and very complex plots</a:t>
            </a:r>
          </a:p>
          <a:p>
            <a:r>
              <a:rPr lang="en-US" dirty="0">
                <a:solidFill>
                  <a:schemeClr val="tx1"/>
                </a:solidFill>
                <a:hlinkClick r:id="rId4">
                  <a:extLst>
                    <a:ext uri="{A12FA001-AC4F-418D-AE19-62706E023703}">
                      <ahyp:hlinkClr xmlns:ahyp="http://schemas.microsoft.com/office/drawing/2018/hyperlinkcolor" val="tx"/>
                    </a:ext>
                  </a:extLst>
                </a:hlinkClick>
              </a:rPr>
              <a:t>matplotlib</a:t>
            </a:r>
            <a:endParaRPr lang="en-US" dirty="0">
              <a:solidFill>
                <a:schemeClr val="tx1"/>
              </a:solidFill>
            </a:endParaRPr>
          </a:p>
          <a:p>
            <a:endParaRPr lang="en-US" dirty="0">
              <a:solidFill>
                <a:schemeClr val="tx1"/>
              </a:solidFill>
            </a:endParaRPr>
          </a:p>
          <a:p>
            <a:endParaRPr lang="en-US" dirty="0">
              <a:solidFill>
                <a:schemeClr val="tx1"/>
              </a:solidFill>
            </a:endParaRPr>
          </a:p>
        </p:txBody>
      </p:sp>
      <p:grpSp>
        <p:nvGrpSpPr>
          <p:cNvPr id="14" name="Group 13">
            <a:extLst>
              <a:ext uri="{FF2B5EF4-FFF2-40B4-BE49-F238E27FC236}">
                <a16:creationId xmlns:a16="http://schemas.microsoft.com/office/drawing/2014/main" id="{D2222867-82B7-47CF-8D3D-41222EDAA150}"/>
              </a:ext>
            </a:extLst>
          </p:cNvPr>
          <p:cNvGrpSpPr/>
          <p:nvPr/>
        </p:nvGrpSpPr>
        <p:grpSpPr>
          <a:xfrm>
            <a:off x="836612" y="1767993"/>
            <a:ext cx="3742771" cy="650251"/>
            <a:chOff x="5800451" y="6940884"/>
            <a:chExt cx="7629799" cy="1325564"/>
          </a:xfrm>
        </p:grpSpPr>
        <p:sp>
          <p:nvSpPr>
            <p:cNvPr id="15" name="Rectangle 14">
              <a:extLst>
                <a:ext uri="{FF2B5EF4-FFF2-40B4-BE49-F238E27FC236}">
                  <a16:creationId xmlns:a16="http://schemas.microsoft.com/office/drawing/2014/main" id="{23C07EC9-1BE3-4530-B7C9-810FE5630D97}"/>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412EFABB-49CC-401C-82BC-8530ACFC05E4}"/>
                </a:ext>
              </a:extLst>
            </p:cNvPr>
            <p:cNvGrpSpPr/>
            <p:nvPr/>
          </p:nvGrpSpPr>
          <p:grpSpPr>
            <a:xfrm>
              <a:off x="5800451" y="6940885"/>
              <a:ext cx="3672230" cy="1325563"/>
              <a:chOff x="2286000" y="-3644901"/>
              <a:chExt cx="4267200" cy="1540329"/>
            </a:xfrm>
          </p:grpSpPr>
          <p:pic>
            <p:nvPicPr>
              <p:cNvPr id="17" name="Picture 16" descr="Icon&#10;&#10;Description automatically generated">
                <a:extLst>
                  <a:ext uri="{FF2B5EF4-FFF2-40B4-BE49-F238E27FC236}">
                    <a16:creationId xmlns:a16="http://schemas.microsoft.com/office/drawing/2014/main" id="{7C5C8921-2BDD-4DAA-ADD0-172E1308B929}"/>
                  </a:ext>
                </a:extLst>
              </p:cNvPr>
              <p:cNvPicPr>
                <a:picLocks noChangeAspect="1"/>
              </p:cNvPicPr>
              <p:nvPr/>
            </p:nvPicPr>
            <p:blipFill rotWithShape="1">
              <a:blip r:embed="rId5">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18" name="Picture 17" descr="Icon&#10;&#10;Description automatically generated">
                <a:extLst>
                  <a:ext uri="{FF2B5EF4-FFF2-40B4-BE49-F238E27FC236}">
                    <a16:creationId xmlns:a16="http://schemas.microsoft.com/office/drawing/2014/main" id="{A8ACD158-22E3-40D1-ABA9-2E7A46480D50}"/>
                  </a:ext>
                </a:extLst>
              </p:cNvPr>
              <p:cNvPicPr>
                <a:picLocks noChangeAspect="1"/>
              </p:cNvPicPr>
              <p:nvPr/>
            </p:nvPicPr>
            <p:blipFill rotWithShape="1">
              <a:blip r:embed="rId5">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pic>
        <p:nvPicPr>
          <p:cNvPr id="25" name="Picture 24" descr="Icon&#10;&#10;Description automatically generated with medium confidence">
            <a:extLst>
              <a:ext uri="{FF2B5EF4-FFF2-40B4-BE49-F238E27FC236}">
                <a16:creationId xmlns:a16="http://schemas.microsoft.com/office/drawing/2014/main" id="{BF1CAFF8-2789-4677-8259-92717AA7A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8442" y="5864442"/>
            <a:ext cx="818298" cy="818298"/>
          </a:xfrm>
          <a:prstGeom prst="rect">
            <a:avLst/>
          </a:prstGeom>
        </p:spPr>
      </p:pic>
      <p:sp>
        <p:nvSpPr>
          <p:cNvPr id="26" name="Rectangle 25">
            <a:extLst>
              <a:ext uri="{FF2B5EF4-FFF2-40B4-BE49-F238E27FC236}">
                <a16:creationId xmlns:a16="http://schemas.microsoft.com/office/drawing/2014/main" id="{40CDB0B8-A74E-4760-9665-64BC55164A50}"/>
              </a:ext>
            </a:extLst>
          </p:cNvPr>
          <p:cNvSpPr/>
          <p:nvPr/>
        </p:nvSpPr>
        <p:spPr>
          <a:xfrm>
            <a:off x="7594614" y="5864442"/>
            <a:ext cx="3429204" cy="8182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9244F"/>
                </a:solidFill>
              </a:rPr>
              <a:t>Fans of </a:t>
            </a:r>
            <a:r>
              <a:rPr lang="en-US" i="1" dirty="0">
                <a:solidFill>
                  <a:srgbClr val="79244F"/>
                </a:solidFill>
              </a:rPr>
              <a:t>ggplot2</a:t>
            </a:r>
            <a:r>
              <a:rPr lang="en-US" dirty="0">
                <a:solidFill>
                  <a:srgbClr val="79244F"/>
                </a:solidFill>
              </a:rPr>
              <a:t> can use </a:t>
            </a:r>
            <a:r>
              <a:rPr lang="en-US" dirty="0" err="1">
                <a:solidFill>
                  <a:srgbClr val="79244F"/>
                </a:solidFill>
                <a:hlinkClick r:id="rId7">
                  <a:extLst>
                    <a:ext uri="{A12FA001-AC4F-418D-AE19-62706E023703}">
                      <ahyp:hlinkClr xmlns:ahyp="http://schemas.microsoft.com/office/drawing/2018/hyperlinkcolor" val="tx"/>
                    </a:ext>
                  </a:extLst>
                </a:hlinkClick>
              </a:rPr>
              <a:t>plotnine</a:t>
            </a:r>
            <a:r>
              <a:rPr lang="en-US" dirty="0">
                <a:solidFill>
                  <a:srgbClr val="79244F"/>
                </a:solidFill>
              </a:rPr>
              <a:t> which operates almost identically</a:t>
            </a:r>
          </a:p>
        </p:txBody>
      </p:sp>
      <p:grpSp>
        <p:nvGrpSpPr>
          <p:cNvPr id="30" name="Group 29">
            <a:extLst>
              <a:ext uri="{FF2B5EF4-FFF2-40B4-BE49-F238E27FC236}">
                <a16:creationId xmlns:a16="http://schemas.microsoft.com/office/drawing/2014/main" id="{292E850A-6482-463E-9613-A2979C350199}"/>
              </a:ext>
            </a:extLst>
          </p:cNvPr>
          <p:cNvGrpSpPr/>
          <p:nvPr/>
        </p:nvGrpSpPr>
        <p:grpSpPr>
          <a:xfrm>
            <a:off x="7594613" y="1764440"/>
            <a:ext cx="3760775" cy="653804"/>
            <a:chOff x="5800451" y="1990749"/>
            <a:chExt cx="7666499" cy="1332806"/>
          </a:xfrm>
        </p:grpSpPr>
        <p:sp>
          <p:nvSpPr>
            <p:cNvPr id="31" name="Rectangle 30">
              <a:extLst>
                <a:ext uri="{FF2B5EF4-FFF2-40B4-BE49-F238E27FC236}">
                  <a16:creationId xmlns:a16="http://schemas.microsoft.com/office/drawing/2014/main" id="{94D30248-BA2F-4774-9C32-B4FC0521F6A5}"/>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a16="http://schemas.microsoft.com/office/drawing/2014/main" id="{6EAF3AF0-E7A2-4282-AEAD-00FE2A58C8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13600" y="1990749"/>
              <a:ext cx="5553350" cy="1332806"/>
            </a:xfrm>
            <a:prstGeom prst="rect">
              <a:avLst/>
            </a:prstGeom>
          </p:spPr>
        </p:pic>
      </p:grpSp>
      <p:grpSp>
        <p:nvGrpSpPr>
          <p:cNvPr id="33" name="Group 32">
            <a:extLst>
              <a:ext uri="{FF2B5EF4-FFF2-40B4-BE49-F238E27FC236}">
                <a16:creationId xmlns:a16="http://schemas.microsoft.com/office/drawing/2014/main" id="{FF838E7F-55DA-4720-A030-5D9FB792EB36}"/>
              </a:ext>
            </a:extLst>
          </p:cNvPr>
          <p:cNvGrpSpPr/>
          <p:nvPr/>
        </p:nvGrpSpPr>
        <p:grpSpPr>
          <a:xfrm rot="16200000">
            <a:off x="7034227" y="902412"/>
            <a:ext cx="650251" cy="2374305"/>
            <a:chOff x="13056237" y="1925138"/>
            <a:chExt cx="650251" cy="2374305"/>
          </a:xfrm>
        </p:grpSpPr>
        <p:sp>
          <p:nvSpPr>
            <p:cNvPr id="34" name="Rectangle 33">
              <a:extLst>
                <a:ext uri="{FF2B5EF4-FFF2-40B4-BE49-F238E27FC236}">
                  <a16:creationId xmlns:a16="http://schemas.microsoft.com/office/drawing/2014/main" id="{CF9A82BD-858A-414A-BF3B-55CEBF3D0BFC}"/>
                </a:ext>
              </a:extLst>
            </p:cNvPr>
            <p:cNvSpPr/>
            <p:nvPr/>
          </p:nvSpPr>
          <p:spPr>
            <a:xfrm rot="5400000" flipV="1">
              <a:off x="12194210" y="2787165"/>
              <a:ext cx="2374305"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1D8A747E-1115-41F9-B771-B4A275003F49}"/>
                </a:ext>
              </a:extLst>
            </p:cNvPr>
            <p:cNvPicPr>
              <a:picLocks noChangeAspect="1"/>
            </p:cNvPicPr>
            <p:nvPr/>
          </p:nvPicPr>
          <p:blipFill rotWithShape="1">
            <a:blip r:embed="rId10"/>
            <a:srcRect b="73100"/>
            <a:stretch/>
          </p:blipFill>
          <p:spPr>
            <a:xfrm>
              <a:off x="13060255" y="3689380"/>
              <a:ext cx="646232" cy="610063"/>
            </a:xfrm>
            <a:prstGeom prst="rect">
              <a:avLst/>
            </a:prstGeom>
          </p:spPr>
        </p:pic>
        <p:pic>
          <p:nvPicPr>
            <p:cNvPr id="36" name="Picture 35">
              <a:extLst>
                <a:ext uri="{FF2B5EF4-FFF2-40B4-BE49-F238E27FC236}">
                  <a16:creationId xmlns:a16="http://schemas.microsoft.com/office/drawing/2014/main" id="{F18A8740-1EB9-415F-88EF-D66395381769}"/>
                </a:ext>
              </a:extLst>
            </p:cNvPr>
            <p:cNvPicPr>
              <a:picLocks noChangeAspect="1"/>
            </p:cNvPicPr>
            <p:nvPr/>
          </p:nvPicPr>
          <p:blipFill rotWithShape="1">
            <a:blip r:embed="rId10"/>
            <a:srcRect t="26900"/>
            <a:stretch/>
          </p:blipFill>
          <p:spPr>
            <a:xfrm>
              <a:off x="13060255" y="2031534"/>
              <a:ext cx="646232" cy="1657846"/>
            </a:xfrm>
            <a:prstGeom prst="rect">
              <a:avLst/>
            </a:prstGeom>
          </p:spPr>
        </p:pic>
      </p:grpSp>
    </p:spTree>
    <p:extLst>
      <p:ext uri="{BB962C8B-B14F-4D97-AF65-F5344CB8AC3E}">
        <p14:creationId xmlns:p14="http://schemas.microsoft.com/office/powerpoint/2010/main" val="41458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D77425-37D7-B005-A2B2-6E3BC05DA204}"/>
              </a:ext>
            </a:extLst>
          </p:cNvPr>
          <p:cNvSpPr/>
          <p:nvPr/>
        </p:nvSpPr>
        <p:spPr>
          <a:xfrm>
            <a:off x="0" y="1681163"/>
            <a:ext cx="12192000" cy="51768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43E168-F037-4DE2-ABCC-F0A36D8DA832}"/>
              </a:ext>
            </a:extLst>
          </p:cNvPr>
          <p:cNvSpPr>
            <a:spLocks noGrp="1"/>
          </p:cNvSpPr>
          <p:nvPr>
            <p:ph type="title"/>
          </p:nvPr>
        </p:nvSpPr>
        <p:spPr/>
        <p:txBody>
          <a:bodyPr/>
          <a:lstStyle/>
          <a:p>
            <a:r>
              <a:rPr lang="en-US" dirty="0"/>
              <a:t>Comparing Python Graphing Libraires</a:t>
            </a:r>
          </a:p>
        </p:txBody>
      </p:sp>
      <p:sp>
        <p:nvSpPr>
          <p:cNvPr id="3" name="Text Placeholder 2">
            <a:extLst>
              <a:ext uri="{FF2B5EF4-FFF2-40B4-BE49-F238E27FC236}">
                <a16:creationId xmlns:a16="http://schemas.microsoft.com/office/drawing/2014/main" id="{14899A7F-8989-44E7-A50F-DF072FD56C07}"/>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C4F0B27-82A9-4625-BEDA-2A627409AE64}"/>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4E8220C8-1AFB-4EDE-B5DB-F37C5731A21E}"/>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1E3062BA-09B3-4052-B081-E31206B85340}"/>
              </a:ext>
            </a:extLst>
          </p:cNvPr>
          <p:cNvSpPr>
            <a:spLocks noGrp="1"/>
          </p:cNvSpPr>
          <p:nvPr>
            <p:ph sz="quarter" idx="4"/>
          </p:nvPr>
        </p:nvSpPr>
        <p:spPr/>
        <p:txBody>
          <a:bodyPr/>
          <a:lstStyle/>
          <a:p>
            <a:endParaRPr lang="en-US" dirty="0"/>
          </a:p>
        </p:txBody>
      </p:sp>
      <p:grpSp>
        <p:nvGrpSpPr>
          <p:cNvPr id="14" name="Group 13">
            <a:extLst>
              <a:ext uri="{FF2B5EF4-FFF2-40B4-BE49-F238E27FC236}">
                <a16:creationId xmlns:a16="http://schemas.microsoft.com/office/drawing/2014/main" id="{D2222867-82B7-47CF-8D3D-41222EDAA150}"/>
              </a:ext>
            </a:extLst>
          </p:cNvPr>
          <p:cNvGrpSpPr/>
          <p:nvPr/>
        </p:nvGrpSpPr>
        <p:grpSpPr>
          <a:xfrm>
            <a:off x="836612" y="1767993"/>
            <a:ext cx="3742771" cy="650251"/>
            <a:chOff x="5800451" y="6940884"/>
            <a:chExt cx="7629799" cy="1325564"/>
          </a:xfrm>
        </p:grpSpPr>
        <p:sp>
          <p:nvSpPr>
            <p:cNvPr id="15" name="Rectangle 14">
              <a:extLst>
                <a:ext uri="{FF2B5EF4-FFF2-40B4-BE49-F238E27FC236}">
                  <a16:creationId xmlns:a16="http://schemas.microsoft.com/office/drawing/2014/main" id="{23C07EC9-1BE3-4530-B7C9-810FE5630D97}"/>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412EFABB-49CC-401C-82BC-8530ACFC05E4}"/>
                </a:ext>
              </a:extLst>
            </p:cNvPr>
            <p:cNvGrpSpPr/>
            <p:nvPr/>
          </p:nvGrpSpPr>
          <p:grpSpPr>
            <a:xfrm>
              <a:off x="5800451" y="6940885"/>
              <a:ext cx="3672230" cy="1325563"/>
              <a:chOff x="2286000" y="-3644901"/>
              <a:chExt cx="4267200" cy="1540329"/>
            </a:xfrm>
          </p:grpSpPr>
          <p:pic>
            <p:nvPicPr>
              <p:cNvPr id="17" name="Picture 16" descr="Icon&#10;&#10;Description automatically generated">
                <a:extLst>
                  <a:ext uri="{FF2B5EF4-FFF2-40B4-BE49-F238E27FC236}">
                    <a16:creationId xmlns:a16="http://schemas.microsoft.com/office/drawing/2014/main" id="{7C5C8921-2BDD-4DAA-ADD0-172E1308B929}"/>
                  </a:ext>
                </a:extLst>
              </p:cNvPr>
              <p:cNvPicPr>
                <a:picLocks noChangeAspect="1"/>
              </p:cNvPicPr>
              <p:nvPr/>
            </p:nvPicPr>
            <p:blipFill rotWithShape="1">
              <a:blip r:embed="rId2">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18" name="Picture 17" descr="Icon&#10;&#10;Description automatically generated">
                <a:extLst>
                  <a:ext uri="{FF2B5EF4-FFF2-40B4-BE49-F238E27FC236}">
                    <a16:creationId xmlns:a16="http://schemas.microsoft.com/office/drawing/2014/main" id="{A8ACD158-22E3-40D1-ABA9-2E7A46480D50}"/>
                  </a:ext>
                </a:extLst>
              </p:cNvPr>
              <p:cNvPicPr>
                <a:picLocks noChangeAspect="1"/>
              </p:cNvPicPr>
              <p:nvPr/>
            </p:nvPicPr>
            <p:blipFill rotWithShape="1">
              <a:blip r:embed="rId2">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grpSp>
        <p:nvGrpSpPr>
          <p:cNvPr id="11" name="Group 10">
            <a:extLst>
              <a:ext uri="{FF2B5EF4-FFF2-40B4-BE49-F238E27FC236}">
                <a16:creationId xmlns:a16="http://schemas.microsoft.com/office/drawing/2014/main" id="{26CD96B3-A600-4D25-AB2D-9F71AA9D855B}"/>
              </a:ext>
            </a:extLst>
          </p:cNvPr>
          <p:cNvGrpSpPr/>
          <p:nvPr/>
        </p:nvGrpSpPr>
        <p:grpSpPr>
          <a:xfrm>
            <a:off x="7594613" y="1764440"/>
            <a:ext cx="3760775" cy="653804"/>
            <a:chOff x="5800451" y="1990749"/>
            <a:chExt cx="7666499" cy="1332806"/>
          </a:xfrm>
        </p:grpSpPr>
        <p:sp>
          <p:nvSpPr>
            <p:cNvPr id="12" name="Rectangle 11">
              <a:extLst>
                <a:ext uri="{FF2B5EF4-FFF2-40B4-BE49-F238E27FC236}">
                  <a16:creationId xmlns:a16="http://schemas.microsoft.com/office/drawing/2014/main" id="{0B06F9CF-3B84-4507-9DAA-A471AF20A68B}"/>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72398DE9-C243-4010-BE60-6FA155424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3600" y="1990749"/>
              <a:ext cx="5553350" cy="1332806"/>
            </a:xfrm>
            <a:prstGeom prst="rect">
              <a:avLst/>
            </a:prstGeom>
          </p:spPr>
        </p:pic>
      </p:grpSp>
      <p:grpSp>
        <p:nvGrpSpPr>
          <p:cNvPr id="19" name="Group 18">
            <a:extLst>
              <a:ext uri="{FF2B5EF4-FFF2-40B4-BE49-F238E27FC236}">
                <a16:creationId xmlns:a16="http://schemas.microsoft.com/office/drawing/2014/main" id="{C9C6FCBB-A513-4208-8EDC-77600FF22D6F}"/>
              </a:ext>
            </a:extLst>
          </p:cNvPr>
          <p:cNvGrpSpPr/>
          <p:nvPr/>
        </p:nvGrpSpPr>
        <p:grpSpPr>
          <a:xfrm rot="16200000">
            <a:off x="5540836" y="902412"/>
            <a:ext cx="650251" cy="2374305"/>
            <a:chOff x="13056237" y="1925138"/>
            <a:chExt cx="650251" cy="2374305"/>
          </a:xfrm>
        </p:grpSpPr>
        <p:sp>
          <p:nvSpPr>
            <p:cNvPr id="20" name="Rectangle 19">
              <a:extLst>
                <a:ext uri="{FF2B5EF4-FFF2-40B4-BE49-F238E27FC236}">
                  <a16:creationId xmlns:a16="http://schemas.microsoft.com/office/drawing/2014/main" id="{ADB91994-65A4-4AB6-B21A-29EDBEC1A0E0}"/>
                </a:ext>
              </a:extLst>
            </p:cNvPr>
            <p:cNvSpPr/>
            <p:nvPr/>
          </p:nvSpPr>
          <p:spPr>
            <a:xfrm rot="5400000" flipV="1">
              <a:off x="12194210" y="2787165"/>
              <a:ext cx="2374305"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3D6515BD-D115-4B7B-A0AC-2461F18F8504}"/>
                </a:ext>
              </a:extLst>
            </p:cNvPr>
            <p:cNvPicPr>
              <a:picLocks noChangeAspect="1"/>
            </p:cNvPicPr>
            <p:nvPr/>
          </p:nvPicPr>
          <p:blipFill rotWithShape="1">
            <a:blip r:embed="rId5"/>
            <a:srcRect b="73100"/>
            <a:stretch/>
          </p:blipFill>
          <p:spPr>
            <a:xfrm>
              <a:off x="13060255" y="3689380"/>
              <a:ext cx="646232" cy="610063"/>
            </a:xfrm>
            <a:prstGeom prst="rect">
              <a:avLst/>
            </a:prstGeom>
          </p:spPr>
        </p:pic>
        <p:pic>
          <p:nvPicPr>
            <p:cNvPr id="22" name="Picture 21">
              <a:extLst>
                <a:ext uri="{FF2B5EF4-FFF2-40B4-BE49-F238E27FC236}">
                  <a16:creationId xmlns:a16="http://schemas.microsoft.com/office/drawing/2014/main" id="{7A7A929D-BFB6-4484-A80D-5F1E2463A41F}"/>
                </a:ext>
              </a:extLst>
            </p:cNvPr>
            <p:cNvPicPr>
              <a:picLocks noChangeAspect="1"/>
            </p:cNvPicPr>
            <p:nvPr/>
          </p:nvPicPr>
          <p:blipFill rotWithShape="1">
            <a:blip r:embed="rId5"/>
            <a:srcRect t="26900"/>
            <a:stretch/>
          </p:blipFill>
          <p:spPr>
            <a:xfrm>
              <a:off x="13060255" y="2031534"/>
              <a:ext cx="646232" cy="1657846"/>
            </a:xfrm>
            <a:prstGeom prst="rect">
              <a:avLst/>
            </a:prstGeom>
          </p:spPr>
        </p:pic>
      </p:grpSp>
      <p:pic>
        <p:nvPicPr>
          <p:cNvPr id="8" name="Picture 7">
            <a:extLst>
              <a:ext uri="{FF2B5EF4-FFF2-40B4-BE49-F238E27FC236}">
                <a16:creationId xmlns:a16="http://schemas.microsoft.com/office/drawing/2014/main" id="{C017E5C2-19E5-42E3-A34E-74E3C96586B3}"/>
              </a:ext>
            </a:extLst>
          </p:cNvPr>
          <p:cNvPicPr>
            <a:picLocks noChangeAspect="1"/>
          </p:cNvPicPr>
          <p:nvPr/>
        </p:nvPicPr>
        <p:blipFill>
          <a:blip r:embed="rId6"/>
          <a:stretch>
            <a:fillRect/>
          </a:stretch>
        </p:blipFill>
        <p:spPr>
          <a:xfrm>
            <a:off x="8513184" y="2837763"/>
            <a:ext cx="3477575" cy="2912951"/>
          </a:xfrm>
          <a:prstGeom prst="rect">
            <a:avLst/>
          </a:prstGeom>
        </p:spPr>
      </p:pic>
      <p:pic>
        <p:nvPicPr>
          <p:cNvPr id="10" name="Picture 9">
            <a:extLst>
              <a:ext uri="{FF2B5EF4-FFF2-40B4-BE49-F238E27FC236}">
                <a16:creationId xmlns:a16="http://schemas.microsoft.com/office/drawing/2014/main" id="{7DBC6EBD-F4EA-4467-B400-A8DA89F14368}"/>
              </a:ext>
            </a:extLst>
          </p:cNvPr>
          <p:cNvPicPr>
            <a:picLocks noChangeAspect="1"/>
          </p:cNvPicPr>
          <p:nvPr/>
        </p:nvPicPr>
        <p:blipFill>
          <a:blip r:embed="rId7"/>
          <a:stretch>
            <a:fillRect/>
          </a:stretch>
        </p:blipFill>
        <p:spPr>
          <a:xfrm>
            <a:off x="3912961" y="2830748"/>
            <a:ext cx="3906002" cy="2912951"/>
          </a:xfrm>
          <a:prstGeom prst="rect">
            <a:avLst/>
          </a:prstGeom>
        </p:spPr>
      </p:pic>
      <p:pic>
        <p:nvPicPr>
          <p:cNvPr id="27" name="Picture 26">
            <a:extLst>
              <a:ext uri="{FF2B5EF4-FFF2-40B4-BE49-F238E27FC236}">
                <a16:creationId xmlns:a16="http://schemas.microsoft.com/office/drawing/2014/main" id="{9768BA99-C80F-4296-86A3-26BB7F95FE26}"/>
              </a:ext>
            </a:extLst>
          </p:cNvPr>
          <p:cNvPicPr>
            <a:picLocks noChangeAspect="1"/>
          </p:cNvPicPr>
          <p:nvPr/>
        </p:nvPicPr>
        <p:blipFill>
          <a:blip r:embed="rId8"/>
          <a:stretch>
            <a:fillRect/>
          </a:stretch>
        </p:blipFill>
        <p:spPr>
          <a:xfrm>
            <a:off x="353640" y="2837763"/>
            <a:ext cx="2779574" cy="2912951"/>
          </a:xfrm>
          <a:prstGeom prst="rect">
            <a:avLst/>
          </a:prstGeom>
        </p:spPr>
      </p:pic>
      <p:sp>
        <p:nvSpPr>
          <p:cNvPr id="30" name="TextBox 29">
            <a:extLst>
              <a:ext uri="{FF2B5EF4-FFF2-40B4-BE49-F238E27FC236}">
                <a16:creationId xmlns:a16="http://schemas.microsoft.com/office/drawing/2014/main" id="{CADC5DC8-3D71-4679-928B-D62BBB7AA1EB}"/>
              </a:ext>
            </a:extLst>
          </p:cNvPr>
          <p:cNvSpPr txBox="1"/>
          <p:nvPr/>
        </p:nvSpPr>
        <p:spPr>
          <a:xfrm>
            <a:off x="4598987" y="5761925"/>
            <a:ext cx="2797176" cy="646331"/>
          </a:xfrm>
          <a:prstGeom prst="rect">
            <a:avLst/>
          </a:prstGeom>
          <a:noFill/>
        </p:spPr>
        <p:txBody>
          <a:bodyPr wrap="none" rtlCol="0">
            <a:spAutoFit/>
          </a:bodyPr>
          <a:lstStyle/>
          <a:p>
            <a:r>
              <a:rPr lang="en-US" dirty="0"/>
              <a:t>Very nice out of the box but</a:t>
            </a:r>
          </a:p>
          <a:p>
            <a:r>
              <a:rPr lang="en-US" dirty="0"/>
              <a:t>customization requires </a:t>
            </a:r>
            <a:r>
              <a:rPr lang="en-US" dirty="0" err="1">
                <a:highlight>
                  <a:srgbClr val="C0C0C0"/>
                </a:highlight>
              </a:rPr>
              <a:t>mpl</a:t>
            </a:r>
            <a:endParaRPr lang="en-US" dirty="0">
              <a:highlight>
                <a:srgbClr val="C0C0C0"/>
              </a:highlight>
            </a:endParaRPr>
          </a:p>
        </p:txBody>
      </p:sp>
      <p:sp>
        <p:nvSpPr>
          <p:cNvPr id="34" name="TextBox 33">
            <a:extLst>
              <a:ext uri="{FF2B5EF4-FFF2-40B4-BE49-F238E27FC236}">
                <a16:creationId xmlns:a16="http://schemas.microsoft.com/office/drawing/2014/main" id="{830CA9C7-DFBE-4EF6-85F3-838278170687}"/>
              </a:ext>
            </a:extLst>
          </p:cNvPr>
          <p:cNvSpPr txBox="1"/>
          <p:nvPr/>
        </p:nvSpPr>
        <p:spPr>
          <a:xfrm>
            <a:off x="9501135" y="6488668"/>
            <a:ext cx="2690865" cy="369332"/>
          </a:xfrm>
          <a:prstGeom prst="rect">
            <a:avLst/>
          </a:prstGeom>
          <a:noFill/>
        </p:spPr>
        <p:txBody>
          <a:bodyPr wrap="none" rtlCol="0">
            <a:spAutoFit/>
          </a:bodyPr>
          <a:lstStyle/>
          <a:p>
            <a:r>
              <a:rPr lang="en-US" dirty="0"/>
              <a:t>*</a:t>
            </a:r>
            <a:r>
              <a:rPr lang="en-US" dirty="0" err="1"/>
              <a:t>ymmv</a:t>
            </a:r>
            <a:r>
              <a:rPr lang="en-US" dirty="0"/>
              <a:t>, relative to </a:t>
            </a:r>
            <a:r>
              <a:rPr lang="en-US" i="1" dirty="0"/>
              <a:t>ggplot2</a:t>
            </a:r>
          </a:p>
        </p:txBody>
      </p:sp>
      <p:sp>
        <p:nvSpPr>
          <p:cNvPr id="35" name="TextBox 34">
            <a:extLst>
              <a:ext uri="{FF2B5EF4-FFF2-40B4-BE49-F238E27FC236}">
                <a16:creationId xmlns:a16="http://schemas.microsoft.com/office/drawing/2014/main" id="{CCFD66ED-B990-447E-9D71-2F989836F237}"/>
              </a:ext>
            </a:extLst>
          </p:cNvPr>
          <p:cNvSpPr txBox="1"/>
          <p:nvPr/>
        </p:nvSpPr>
        <p:spPr>
          <a:xfrm>
            <a:off x="182545" y="5760236"/>
            <a:ext cx="3566233" cy="923330"/>
          </a:xfrm>
          <a:prstGeom prst="rect">
            <a:avLst/>
          </a:prstGeom>
          <a:noFill/>
        </p:spPr>
        <p:txBody>
          <a:bodyPr wrap="none" rtlCol="0">
            <a:spAutoFit/>
          </a:bodyPr>
          <a:lstStyle/>
          <a:p>
            <a:r>
              <a:rPr lang="en-US" dirty="0"/>
              <a:t>High and low level controls provides</a:t>
            </a:r>
          </a:p>
          <a:p>
            <a:r>
              <a:rPr lang="en-US" dirty="0"/>
              <a:t>a nice balance of customization and</a:t>
            </a:r>
          </a:p>
          <a:p>
            <a:r>
              <a:rPr lang="en-US" dirty="0"/>
              <a:t>Speed.</a:t>
            </a:r>
          </a:p>
        </p:txBody>
      </p:sp>
      <p:sp>
        <p:nvSpPr>
          <p:cNvPr id="36" name="TextBox 35">
            <a:extLst>
              <a:ext uri="{FF2B5EF4-FFF2-40B4-BE49-F238E27FC236}">
                <a16:creationId xmlns:a16="http://schemas.microsoft.com/office/drawing/2014/main" id="{443DD715-C97E-401A-8366-52F34F537844}"/>
              </a:ext>
            </a:extLst>
          </p:cNvPr>
          <p:cNvSpPr txBox="1"/>
          <p:nvPr/>
        </p:nvSpPr>
        <p:spPr>
          <a:xfrm>
            <a:off x="8853383" y="5760236"/>
            <a:ext cx="2851422" cy="646331"/>
          </a:xfrm>
          <a:prstGeom prst="rect">
            <a:avLst/>
          </a:prstGeom>
          <a:noFill/>
        </p:spPr>
        <p:txBody>
          <a:bodyPr wrap="none" rtlCol="0">
            <a:spAutoFit/>
          </a:bodyPr>
          <a:lstStyle/>
          <a:p>
            <a:r>
              <a:rPr lang="en-US" dirty="0"/>
              <a:t>Highly customizable but not </a:t>
            </a:r>
          </a:p>
          <a:p>
            <a:r>
              <a:rPr lang="en-US" dirty="0"/>
              <a:t>particularly user friendly* </a:t>
            </a:r>
          </a:p>
        </p:txBody>
      </p:sp>
    </p:spTree>
    <p:extLst>
      <p:ext uri="{BB962C8B-B14F-4D97-AF65-F5344CB8AC3E}">
        <p14:creationId xmlns:p14="http://schemas.microsoft.com/office/powerpoint/2010/main" val="3124709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1824F3-4845-A76B-302D-936B7F7D43C4}"/>
              </a:ext>
            </a:extLst>
          </p:cNvPr>
          <p:cNvSpPr/>
          <p:nvPr/>
        </p:nvSpPr>
        <p:spPr>
          <a:xfrm>
            <a:off x="4298817" y="1354681"/>
            <a:ext cx="5440168" cy="17883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712AA-AC03-47B6-A365-367D6DC8A892}"/>
              </a:ext>
            </a:extLst>
          </p:cNvPr>
          <p:cNvSpPr>
            <a:spLocks noGrp="1"/>
          </p:cNvSpPr>
          <p:nvPr>
            <p:ph type="title"/>
          </p:nvPr>
        </p:nvSpPr>
        <p:spPr/>
        <p:txBody>
          <a:bodyPr/>
          <a:lstStyle/>
          <a:p>
            <a:r>
              <a:rPr lang="en-US" dirty="0" err="1"/>
              <a:t>Plotly</a:t>
            </a:r>
            <a:r>
              <a:rPr lang="en-US" dirty="0"/>
              <a:t> – Getting started</a:t>
            </a:r>
          </a:p>
        </p:txBody>
      </p:sp>
      <p:sp>
        <p:nvSpPr>
          <p:cNvPr id="3" name="Content Placeholder 2">
            <a:extLst>
              <a:ext uri="{FF2B5EF4-FFF2-40B4-BE49-F238E27FC236}">
                <a16:creationId xmlns:a16="http://schemas.microsoft.com/office/drawing/2014/main" id="{F7E97856-1D64-4B00-969E-0680B7B1EFF6}"/>
              </a:ext>
            </a:extLst>
          </p:cNvPr>
          <p:cNvSpPr>
            <a:spLocks noGrp="1"/>
          </p:cNvSpPr>
          <p:nvPr>
            <p:ph idx="1"/>
          </p:nvPr>
        </p:nvSpPr>
        <p:spPr>
          <a:xfrm>
            <a:off x="806683" y="2135464"/>
            <a:ext cx="3492132" cy="4351338"/>
          </a:xfrm>
        </p:spPr>
        <p:txBody>
          <a:bodyPr>
            <a:normAutofit/>
          </a:bodyPr>
          <a:lstStyle/>
          <a:p>
            <a:pPr marL="514350" indent="-514350">
              <a:buFont typeface="+mj-lt"/>
              <a:buAutoNum type="arabicPeriod"/>
            </a:pPr>
            <a:r>
              <a:rPr lang="en-US" dirty="0"/>
              <a:t>Choose a chart</a:t>
            </a:r>
          </a:p>
          <a:p>
            <a:pPr marL="514350" indent="-514350">
              <a:buFont typeface="+mj-lt"/>
              <a:buAutoNum type="arabicPeriod"/>
            </a:pPr>
            <a:endParaRPr lang="en-US" dirty="0"/>
          </a:p>
          <a:p>
            <a:pPr marL="514350" indent="-514350">
              <a:buFont typeface="+mj-lt"/>
              <a:buAutoNum type="arabicPeriod"/>
            </a:pPr>
            <a:r>
              <a:rPr lang="en-US" dirty="0"/>
              <a:t>Copy the example code</a:t>
            </a:r>
          </a:p>
          <a:p>
            <a:pPr marL="971550" lvl="1" indent="-514350">
              <a:buFont typeface="+mj-lt"/>
              <a:buAutoNum type="arabicPeriod"/>
            </a:pPr>
            <a:r>
              <a:rPr lang="en-US" dirty="0"/>
              <a:t>Test the example on your machine</a:t>
            </a:r>
          </a:p>
          <a:p>
            <a:pPr marL="971550" lvl="1" indent="-514350">
              <a:buFont typeface="+mj-lt"/>
              <a:buAutoNum type="arabicPeriod"/>
            </a:pPr>
            <a:endParaRPr lang="en-US" dirty="0"/>
          </a:p>
          <a:p>
            <a:pPr marL="514350" indent="-514350">
              <a:buFont typeface="+mj-lt"/>
              <a:buAutoNum type="arabicPeriod"/>
            </a:pPr>
            <a:r>
              <a:rPr lang="en-US" dirty="0"/>
              <a:t>Swap in your variables and data.</a:t>
            </a:r>
          </a:p>
        </p:txBody>
      </p:sp>
      <p:grpSp>
        <p:nvGrpSpPr>
          <p:cNvPr id="34" name="Group 33">
            <a:extLst>
              <a:ext uri="{FF2B5EF4-FFF2-40B4-BE49-F238E27FC236}">
                <a16:creationId xmlns:a16="http://schemas.microsoft.com/office/drawing/2014/main" id="{32215787-8984-4518-8AC0-E63C623E0620}"/>
              </a:ext>
            </a:extLst>
          </p:cNvPr>
          <p:cNvGrpSpPr/>
          <p:nvPr/>
        </p:nvGrpSpPr>
        <p:grpSpPr>
          <a:xfrm>
            <a:off x="4298817" y="1354680"/>
            <a:ext cx="5440167" cy="1788374"/>
            <a:chOff x="5350983" y="-2486532"/>
            <a:chExt cx="6002817" cy="1973337"/>
          </a:xfrm>
        </p:grpSpPr>
        <p:grpSp>
          <p:nvGrpSpPr>
            <p:cNvPr id="30" name="Group 29">
              <a:extLst>
                <a:ext uri="{FF2B5EF4-FFF2-40B4-BE49-F238E27FC236}">
                  <a16:creationId xmlns:a16="http://schemas.microsoft.com/office/drawing/2014/main" id="{418C237E-E68E-482C-AC72-819E7FF24E37}"/>
                </a:ext>
              </a:extLst>
            </p:cNvPr>
            <p:cNvGrpSpPr/>
            <p:nvPr/>
          </p:nvGrpSpPr>
          <p:grpSpPr>
            <a:xfrm>
              <a:off x="5350983" y="-2486532"/>
              <a:ext cx="2745845" cy="1973337"/>
              <a:chOff x="6384911" y="365125"/>
              <a:chExt cx="2745845" cy="1973337"/>
            </a:xfrm>
          </p:grpSpPr>
          <p:pic>
            <p:nvPicPr>
              <p:cNvPr id="28" name="Picture 27">
                <a:extLst>
                  <a:ext uri="{FF2B5EF4-FFF2-40B4-BE49-F238E27FC236}">
                    <a16:creationId xmlns:a16="http://schemas.microsoft.com/office/drawing/2014/main" id="{E5DDE3D8-341C-458D-B238-D39C7AE4965A}"/>
                  </a:ext>
                </a:extLst>
              </p:cNvPr>
              <p:cNvPicPr>
                <a:picLocks noChangeAspect="1"/>
              </p:cNvPicPr>
              <p:nvPr/>
            </p:nvPicPr>
            <p:blipFill rotWithShape="1">
              <a:blip r:embed="rId2"/>
              <a:srcRect l="52196"/>
              <a:stretch/>
            </p:blipFill>
            <p:spPr>
              <a:xfrm>
                <a:off x="6572150" y="365125"/>
                <a:ext cx="1312636" cy="1973337"/>
              </a:xfrm>
              <a:prstGeom prst="rect">
                <a:avLst/>
              </a:prstGeom>
            </p:spPr>
          </p:pic>
          <p:pic>
            <p:nvPicPr>
              <p:cNvPr id="29" name="Picture 28">
                <a:extLst>
                  <a:ext uri="{FF2B5EF4-FFF2-40B4-BE49-F238E27FC236}">
                    <a16:creationId xmlns:a16="http://schemas.microsoft.com/office/drawing/2014/main" id="{81D2D385-31AD-4475-BCFA-5BCE711BCD87}"/>
                  </a:ext>
                </a:extLst>
              </p:cNvPr>
              <p:cNvPicPr>
                <a:picLocks noChangeAspect="1"/>
              </p:cNvPicPr>
              <p:nvPr/>
            </p:nvPicPr>
            <p:blipFill rotWithShape="1">
              <a:blip r:embed="rId2"/>
              <a:srcRect b="85677"/>
              <a:stretch/>
            </p:blipFill>
            <p:spPr>
              <a:xfrm>
                <a:off x="6384911" y="365125"/>
                <a:ext cx="2745845" cy="282649"/>
              </a:xfrm>
              <a:prstGeom prst="rect">
                <a:avLst/>
              </a:prstGeom>
            </p:spPr>
          </p:pic>
        </p:grpSp>
        <p:pic>
          <p:nvPicPr>
            <p:cNvPr id="31" name="Picture 30">
              <a:extLst>
                <a:ext uri="{FF2B5EF4-FFF2-40B4-BE49-F238E27FC236}">
                  <a16:creationId xmlns:a16="http://schemas.microsoft.com/office/drawing/2014/main" id="{9E46CEBB-EE77-4663-8EB6-835C2F75336A}"/>
                </a:ext>
              </a:extLst>
            </p:cNvPr>
            <p:cNvPicPr>
              <a:picLocks noChangeAspect="1"/>
            </p:cNvPicPr>
            <p:nvPr/>
          </p:nvPicPr>
          <p:blipFill rotWithShape="1">
            <a:blip r:embed="rId3"/>
            <a:srcRect t="34520" b="5588"/>
            <a:stretch/>
          </p:blipFill>
          <p:spPr>
            <a:xfrm>
              <a:off x="7652953" y="-2486532"/>
              <a:ext cx="3700847" cy="1973337"/>
            </a:xfrm>
            <a:prstGeom prst="rect">
              <a:avLst/>
            </a:prstGeom>
          </p:spPr>
        </p:pic>
      </p:grpSp>
      <p:pic>
        <p:nvPicPr>
          <p:cNvPr id="32" name="Picture 31">
            <a:extLst>
              <a:ext uri="{FF2B5EF4-FFF2-40B4-BE49-F238E27FC236}">
                <a16:creationId xmlns:a16="http://schemas.microsoft.com/office/drawing/2014/main" id="{8C0A0FAD-DEB3-46AA-A198-0DCE30D12909}"/>
              </a:ext>
            </a:extLst>
          </p:cNvPr>
          <p:cNvPicPr>
            <a:picLocks noChangeAspect="1"/>
          </p:cNvPicPr>
          <p:nvPr/>
        </p:nvPicPr>
        <p:blipFill rotWithShape="1">
          <a:blip r:embed="rId4"/>
          <a:srcRect l="4025" t="26174"/>
          <a:stretch/>
        </p:blipFill>
        <p:spPr>
          <a:xfrm>
            <a:off x="4298817" y="3366312"/>
            <a:ext cx="5440167" cy="1488449"/>
          </a:xfrm>
          <a:prstGeom prst="rect">
            <a:avLst/>
          </a:prstGeom>
        </p:spPr>
      </p:pic>
      <p:cxnSp>
        <p:nvCxnSpPr>
          <p:cNvPr id="37" name="Straight Arrow Connector 36">
            <a:extLst>
              <a:ext uri="{FF2B5EF4-FFF2-40B4-BE49-F238E27FC236}">
                <a16:creationId xmlns:a16="http://schemas.microsoft.com/office/drawing/2014/main" id="{ACD4F5B5-6E00-4EDF-A7CF-6251D88FE57E}"/>
              </a:ext>
            </a:extLst>
          </p:cNvPr>
          <p:cNvCxnSpPr>
            <a:stCxn id="28" idx="3"/>
            <a:endCxn id="31" idx="1"/>
          </p:cNvCxnSpPr>
          <p:nvPr/>
        </p:nvCxnSpPr>
        <p:spPr>
          <a:xfrm>
            <a:off x="5658107" y="2248867"/>
            <a:ext cx="7269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661AA072-3972-462D-A98C-4C14ED6D2CD3}"/>
              </a:ext>
            </a:extLst>
          </p:cNvPr>
          <p:cNvPicPr>
            <a:picLocks noChangeAspect="1"/>
          </p:cNvPicPr>
          <p:nvPr/>
        </p:nvPicPr>
        <p:blipFill>
          <a:blip r:embed="rId5"/>
          <a:stretch>
            <a:fillRect/>
          </a:stretch>
        </p:blipFill>
        <p:spPr>
          <a:xfrm>
            <a:off x="4298817" y="5194849"/>
            <a:ext cx="5440167" cy="1410727"/>
          </a:xfrm>
          <a:prstGeom prst="rect">
            <a:avLst/>
          </a:prstGeom>
        </p:spPr>
      </p:pic>
      <p:cxnSp>
        <p:nvCxnSpPr>
          <p:cNvPr id="65" name="Straight Connector 64">
            <a:extLst>
              <a:ext uri="{FF2B5EF4-FFF2-40B4-BE49-F238E27FC236}">
                <a16:creationId xmlns:a16="http://schemas.microsoft.com/office/drawing/2014/main" id="{68CF389C-5B7A-4D35-B156-81421B9EB03B}"/>
              </a:ext>
            </a:extLst>
          </p:cNvPr>
          <p:cNvCxnSpPr/>
          <p:nvPr/>
        </p:nvCxnSpPr>
        <p:spPr>
          <a:xfrm>
            <a:off x="4991100" y="5844540"/>
            <a:ext cx="2133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4989330-09A6-4F70-BA06-C18287B31B33}"/>
              </a:ext>
            </a:extLst>
          </p:cNvPr>
          <p:cNvCxnSpPr>
            <a:cxnSpLocks/>
          </p:cNvCxnSpPr>
          <p:nvPr/>
        </p:nvCxnSpPr>
        <p:spPr>
          <a:xfrm>
            <a:off x="7018900" y="6195060"/>
            <a:ext cx="25365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1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8F7568-F5C8-213F-A98E-4DEC5C2C829B}"/>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3C007680-B02B-41FA-9985-A2A5D8486A21}"/>
              </a:ext>
            </a:extLst>
          </p:cNvPr>
          <p:cNvPicPr>
            <a:picLocks noChangeAspect="1"/>
          </p:cNvPicPr>
          <p:nvPr/>
        </p:nvPicPr>
        <p:blipFill>
          <a:blip r:embed="rId2"/>
          <a:stretch>
            <a:fillRect/>
          </a:stretch>
        </p:blipFill>
        <p:spPr>
          <a:xfrm>
            <a:off x="2336554" y="4679307"/>
            <a:ext cx="5815513" cy="1117004"/>
          </a:xfrm>
          <a:prstGeom prst="rect">
            <a:avLst/>
          </a:prstGeom>
        </p:spPr>
      </p:pic>
      <p:sp>
        <p:nvSpPr>
          <p:cNvPr id="2" name="Title 1">
            <a:extLst>
              <a:ext uri="{FF2B5EF4-FFF2-40B4-BE49-F238E27FC236}">
                <a16:creationId xmlns:a16="http://schemas.microsoft.com/office/drawing/2014/main" id="{61B9C568-B8B8-4E30-A181-A04B84ED4962}"/>
              </a:ext>
            </a:extLst>
          </p:cNvPr>
          <p:cNvSpPr>
            <a:spLocks noGrp="1"/>
          </p:cNvSpPr>
          <p:nvPr>
            <p:ph type="title"/>
          </p:nvPr>
        </p:nvSpPr>
        <p:spPr/>
        <p:txBody>
          <a:bodyPr/>
          <a:lstStyle/>
          <a:p>
            <a:r>
              <a:rPr lang="en-US" dirty="0"/>
              <a:t>In Practice:</a:t>
            </a:r>
          </a:p>
        </p:txBody>
      </p:sp>
      <p:pic>
        <p:nvPicPr>
          <p:cNvPr id="5" name="Content Placeholder 4">
            <a:extLst>
              <a:ext uri="{FF2B5EF4-FFF2-40B4-BE49-F238E27FC236}">
                <a16:creationId xmlns:a16="http://schemas.microsoft.com/office/drawing/2014/main" id="{4E38C653-3E51-4B1E-87DF-03295F7F555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7450" y="596564"/>
            <a:ext cx="2238306" cy="904614"/>
          </a:xfrm>
        </p:spPr>
      </p:pic>
      <p:grpSp>
        <p:nvGrpSpPr>
          <p:cNvPr id="6" name="Group 5">
            <a:extLst>
              <a:ext uri="{FF2B5EF4-FFF2-40B4-BE49-F238E27FC236}">
                <a16:creationId xmlns:a16="http://schemas.microsoft.com/office/drawing/2014/main" id="{0D45849B-41F9-45E0-AD20-2C51E2C52FDD}"/>
              </a:ext>
            </a:extLst>
          </p:cNvPr>
          <p:cNvGrpSpPr/>
          <p:nvPr/>
        </p:nvGrpSpPr>
        <p:grpSpPr>
          <a:xfrm>
            <a:off x="7952280" y="702779"/>
            <a:ext cx="3742771" cy="650251"/>
            <a:chOff x="5800451" y="6940884"/>
            <a:chExt cx="7629799" cy="1325564"/>
          </a:xfrm>
        </p:grpSpPr>
        <p:sp>
          <p:nvSpPr>
            <p:cNvPr id="7" name="Rectangle 6">
              <a:extLst>
                <a:ext uri="{FF2B5EF4-FFF2-40B4-BE49-F238E27FC236}">
                  <a16:creationId xmlns:a16="http://schemas.microsoft.com/office/drawing/2014/main" id="{47FA9FCD-8898-4AD8-85A9-BBACF078606E}"/>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2683763-22E8-484C-8D6A-84A78E4A7460}"/>
                </a:ext>
              </a:extLst>
            </p:cNvPr>
            <p:cNvGrpSpPr/>
            <p:nvPr/>
          </p:nvGrpSpPr>
          <p:grpSpPr>
            <a:xfrm>
              <a:off x="5800451" y="6940885"/>
              <a:ext cx="3672230" cy="1325563"/>
              <a:chOff x="2286000" y="-3644901"/>
              <a:chExt cx="4267200" cy="1540329"/>
            </a:xfrm>
          </p:grpSpPr>
          <p:pic>
            <p:nvPicPr>
              <p:cNvPr id="9" name="Picture 8" descr="Icon&#10;&#10;Description automatically generated">
                <a:extLst>
                  <a:ext uri="{FF2B5EF4-FFF2-40B4-BE49-F238E27FC236}">
                    <a16:creationId xmlns:a16="http://schemas.microsoft.com/office/drawing/2014/main" id="{4EB082C2-3877-4580-B144-22B0E25955F6}"/>
                  </a:ext>
                </a:extLst>
              </p:cNvPr>
              <p:cNvPicPr>
                <a:picLocks noChangeAspect="1"/>
              </p:cNvPicPr>
              <p:nvPr/>
            </p:nvPicPr>
            <p:blipFill rotWithShape="1">
              <a:blip r:embed="rId5">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10" name="Picture 9" descr="Icon&#10;&#10;Description automatically generated">
                <a:extLst>
                  <a:ext uri="{FF2B5EF4-FFF2-40B4-BE49-F238E27FC236}">
                    <a16:creationId xmlns:a16="http://schemas.microsoft.com/office/drawing/2014/main" id="{C4B184DA-A3BD-4B51-83B3-22AA0D2CBFFE}"/>
                  </a:ext>
                </a:extLst>
              </p:cNvPr>
              <p:cNvPicPr>
                <a:picLocks noChangeAspect="1"/>
              </p:cNvPicPr>
              <p:nvPr/>
            </p:nvPicPr>
            <p:blipFill rotWithShape="1">
              <a:blip r:embed="rId5">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1" name="Plus Sign 10">
            <a:extLst>
              <a:ext uri="{FF2B5EF4-FFF2-40B4-BE49-F238E27FC236}">
                <a16:creationId xmlns:a16="http://schemas.microsoft.com/office/drawing/2014/main" id="{946EBF60-09CE-4FB2-B9FD-FD3D7D443986}"/>
              </a:ext>
            </a:extLst>
          </p:cNvPr>
          <p:cNvSpPr/>
          <p:nvPr/>
        </p:nvSpPr>
        <p:spPr>
          <a:xfrm>
            <a:off x="7170483" y="823052"/>
            <a:ext cx="397070" cy="39707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9121E576-FE3F-4099-84D8-5A4C8D17C7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2028342"/>
            <a:ext cx="12192000" cy="2645624"/>
          </a:xfrm>
          <a:prstGeom prst="rect">
            <a:avLst/>
          </a:prstGeom>
        </p:spPr>
      </p:pic>
      <p:sp>
        <p:nvSpPr>
          <p:cNvPr id="25" name="TextBox 24">
            <a:extLst>
              <a:ext uri="{FF2B5EF4-FFF2-40B4-BE49-F238E27FC236}">
                <a16:creationId xmlns:a16="http://schemas.microsoft.com/office/drawing/2014/main" id="{224980A2-09F2-4D12-B64F-C872663F66CE}"/>
              </a:ext>
            </a:extLst>
          </p:cNvPr>
          <p:cNvSpPr txBox="1"/>
          <p:nvPr/>
        </p:nvSpPr>
        <p:spPr>
          <a:xfrm>
            <a:off x="0" y="6396335"/>
            <a:ext cx="6334619" cy="461665"/>
          </a:xfrm>
          <a:prstGeom prst="rect">
            <a:avLst/>
          </a:prstGeom>
          <a:noFill/>
        </p:spPr>
        <p:txBody>
          <a:bodyPr wrap="none" rtlCol="0">
            <a:spAutoFit/>
          </a:bodyPr>
          <a:lstStyle/>
          <a:p>
            <a:r>
              <a:rPr lang="en-US" sz="1200" dirty="0">
                <a:hlinkClick r:id="rId8"/>
              </a:rPr>
              <a:t>https://pandas.pydata.org/docs/getting_started/intro_tutorials/</a:t>
            </a:r>
            <a:endParaRPr lang="en-US" sz="1200" dirty="0"/>
          </a:p>
          <a:p>
            <a:r>
              <a:rPr lang="en-US" sz="1200" dirty="0"/>
              <a:t>Images from </a:t>
            </a:r>
            <a:r>
              <a:rPr lang="en-US" sz="1200" dirty="0">
                <a:hlinkClick r:id="rId9"/>
              </a:rPr>
              <a:t>https://pandas.pydata.org/docs/getting_started/intro_tutorials/03_subset_data.html</a:t>
            </a:r>
            <a:endParaRPr lang="en-US" sz="1200" dirty="0"/>
          </a:p>
        </p:txBody>
      </p:sp>
      <p:sp>
        <p:nvSpPr>
          <p:cNvPr id="30" name="Rectangle 29">
            <a:extLst>
              <a:ext uri="{FF2B5EF4-FFF2-40B4-BE49-F238E27FC236}">
                <a16:creationId xmlns:a16="http://schemas.microsoft.com/office/drawing/2014/main" id="{B3D41F85-B0E4-4357-904F-7506D4555409}"/>
              </a:ext>
            </a:extLst>
          </p:cNvPr>
          <p:cNvSpPr/>
          <p:nvPr/>
        </p:nvSpPr>
        <p:spPr>
          <a:xfrm>
            <a:off x="2997625"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Lat</a:t>
            </a:r>
          </a:p>
        </p:txBody>
      </p:sp>
      <p:sp>
        <p:nvSpPr>
          <p:cNvPr id="31" name="Rectangle 30">
            <a:extLst>
              <a:ext uri="{FF2B5EF4-FFF2-40B4-BE49-F238E27FC236}">
                <a16:creationId xmlns:a16="http://schemas.microsoft.com/office/drawing/2014/main" id="{8650D347-4067-4201-9C77-30950F83A368}"/>
              </a:ext>
            </a:extLst>
          </p:cNvPr>
          <p:cNvSpPr/>
          <p:nvPr/>
        </p:nvSpPr>
        <p:spPr>
          <a:xfrm>
            <a:off x="3772539" y="209315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Diet</a:t>
            </a:r>
          </a:p>
        </p:txBody>
      </p:sp>
      <p:sp>
        <p:nvSpPr>
          <p:cNvPr id="32" name="Rectangle 31">
            <a:extLst>
              <a:ext uri="{FF2B5EF4-FFF2-40B4-BE49-F238E27FC236}">
                <a16:creationId xmlns:a16="http://schemas.microsoft.com/office/drawing/2014/main" id="{36BC6DD7-7803-491D-AE86-E37F33F98402}"/>
              </a:ext>
            </a:extLst>
          </p:cNvPr>
          <p:cNvSpPr/>
          <p:nvPr/>
        </p:nvSpPr>
        <p:spPr>
          <a:xfrm>
            <a:off x="1447800"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Type</a:t>
            </a:r>
          </a:p>
        </p:txBody>
      </p:sp>
      <p:sp>
        <p:nvSpPr>
          <p:cNvPr id="33" name="Rectangle 32">
            <a:extLst>
              <a:ext uri="{FF2B5EF4-FFF2-40B4-BE49-F238E27FC236}">
                <a16:creationId xmlns:a16="http://schemas.microsoft.com/office/drawing/2014/main" id="{44D68309-067D-4E88-A7D9-B40AD0E6FF40}"/>
              </a:ext>
            </a:extLst>
          </p:cNvPr>
          <p:cNvSpPr/>
          <p:nvPr/>
        </p:nvSpPr>
        <p:spPr>
          <a:xfrm>
            <a:off x="2222713" y="2093159"/>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Lon</a:t>
            </a:r>
          </a:p>
        </p:txBody>
      </p:sp>
      <p:sp>
        <p:nvSpPr>
          <p:cNvPr id="41" name="Rectangle 40">
            <a:extLst>
              <a:ext uri="{FF2B5EF4-FFF2-40B4-BE49-F238E27FC236}">
                <a16:creationId xmlns:a16="http://schemas.microsoft.com/office/drawing/2014/main" id="{DE4DBEFA-E4B3-4310-AC07-ACD0E1843960}"/>
              </a:ext>
            </a:extLst>
          </p:cNvPr>
          <p:cNvSpPr/>
          <p:nvPr/>
        </p:nvSpPr>
        <p:spPr>
          <a:xfrm>
            <a:off x="756107" y="3361422"/>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2</a:t>
            </a:r>
          </a:p>
        </p:txBody>
      </p:sp>
      <p:sp>
        <p:nvSpPr>
          <p:cNvPr id="42" name="Rectangle 41">
            <a:extLst>
              <a:ext uri="{FF2B5EF4-FFF2-40B4-BE49-F238E27FC236}">
                <a16:creationId xmlns:a16="http://schemas.microsoft.com/office/drawing/2014/main" id="{1823CE2D-5B25-4BCB-B0FC-97CAF9794FF8}"/>
              </a:ext>
            </a:extLst>
          </p:cNvPr>
          <p:cNvSpPr/>
          <p:nvPr/>
        </p:nvSpPr>
        <p:spPr>
          <a:xfrm>
            <a:off x="755053" y="377712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3</a:t>
            </a:r>
          </a:p>
        </p:txBody>
      </p:sp>
      <p:sp>
        <p:nvSpPr>
          <p:cNvPr id="43" name="Rectangle 42">
            <a:extLst>
              <a:ext uri="{FF2B5EF4-FFF2-40B4-BE49-F238E27FC236}">
                <a16:creationId xmlns:a16="http://schemas.microsoft.com/office/drawing/2014/main" id="{15E96513-5D1C-43B6-8DC1-74677AE25714}"/>
              </a:ext>
            </a:extLst>
          </p:cNvPr>
          <p:cNvSpPr/>
          <p:nvPr/>
        </p:nvSpPr>
        <p:spPr>
          <a:xfrm>
            <a:off x="755053" y="2616689"/>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0</a:t>
            </a:r>
          </a:p>
        </p:txBody>
      </p:sp>
      <p:sp>
        <p:nvSpPr>
          <p:cNvPr id="44" name="Rectangle 43">
            <a:extLst>
              <a:ext uri="{FF2B5EF4-FFF2-40B4-BE49-F238E27FC236}">
                <a16:creationId xmlns:a16="http://schemas.microsoft.com/office/drawing/2014/main" id="{E28D2B1A-5BBB-41A6-88FE-47F19712828C}"/>
              </a:ext>
            </a:extLst>
          </p:cNvPr>
          <p:cNvSpPr/>
          <p:nvPr/>
        </p:nvSpPr>
        <p:spPr>
          <a:xfrm>
            <a:off x="756107" y="2986771"/>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1</a:t>
            </a:r>
          </a:p>
        </p:txBody>
      </p:sp>
      <p:sp>
        <p:nvSpPr>
          <p:cNvPr id="45" name="Rectangle 44">
            <a:extLst>
              <a:ext uri="{FF2B5EF4-FFF2-40B4-BE49-F238E27FC236}">
                <a16:creationId xmlns:a16="http://schemas.microsoft.com/office/drawing/2014/main" id="{264B3E78-B36A-4E0D-AD95-B0C83DC571BE}"/>
              </a:ext>
            </a:extLst>
          </p:cNvPr>
          <p:cNvSpPr/>
          <p:nvPr/>
        </p:nvSpPr>
        <p:spPr>
          <a:xfrm>
            <a:off x="755053" y="415480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4</a:t>
            </a:r>
          </a:p>
        </p:txBody>
      </p:sp>
      <p:sp>
        <p:nvSpPr>
          <p:cNvPr id="46" name="Rectangle 45">
            <a:extLst>
              <a:ext uri="{FF2B5EF4-FFF2-40B4-BE49-F238E27FC236}">
                <a16:creationId xmlns:a16="http://schemas.microsoft.com/office/drawing/2014/main" id="{6D0ABDB9-E2FC-436D-B71E-5E2DF34F2895}"/>
              </a:ext>
            </a:extLst>
          </p:cNvPr>
          <p:cNvSpPr/>
          <p:nvPr/>
        </p:nvSpPr>
        <p:spPr>
          <a:xfrm>
            <a:off x="1333957" y="3361422"/>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47" name="Rectangle 46">
            <a:extLst>
              <a:ext uri="{FF2B5EF4-FFF2-40B4-BE49-F238E27FC236}">
                <a16:creationId xmlns:a16="http://schemas.microsoft.com/office/drawing/2014/main" id="{65DA2779-A282-4F89-8340-6F352FE1C22B}"/>
              </a:ext>
            </a:extLst>
          </p:cNvPr>
          <p:cNvSpPr/>
          <p:nvPr/>
        </p:nvSpPr>
        <p:spPr>
          <a:xfrm>
            <a:off x="1332903" y="377712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48" name="Rectangle 47">
            <a:extLst>
              <a:ext uri="{FF2B5EF4-FFF2-40B4-BE49-F238E27FC236}">
                <a16:creationId xmlns:a16="http://schemas.microsoft.com/office/drawing/2014/main" id="{D245EE71-13B2-498D-B668-E8DB6EAE8D62}"/>
              </a:ext>
            </a:extLst>
          </p:cNvPr>
          <p:cNvSpPr/>
          <p:nvPr/>
        </p:nvSpPr>
        <p:spPr>
          <a:xfrm>
            <a:off x="1332903" y="2616689"/>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Brown</a:t>
            </a:r>
          </a:p>
        </p:txBody>
      </p:sp>
      <p:sp>
        <p:nvSpPr>
          <p:cNvPr id="49" name="Rectangle 48">
            <a:extLst>
              <a:ext uri="{FF2B5EF4-FFF2-40B4-BE49-F238E27FC236}">
                <a16:creationId xmlns:a16="http://schemas.microsoft.com/office/drawing/2014/main" id="{29EF2FCA-8438-4FA0-A1AF-F6A1E212255A}"/>
              </a:ext>
            </a:extLst>
          </p:cNvPr>
          <p:cNvSpPr/>
          <p:nvPr/>
        </p:nvSpPr>
        <p:spPr>
          <a:xfrm>
            <a:off x="1333957" y="2986771"/>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50" name="Rectangle 49">
            <a:extLst>
              <a:ext uri="{FF2B5EF4-FFF2-40B4-BE49-F238E27FC236}">
                <a16:creationId xmlns:a16="http://schemas.microsoft.com/office/drawing/2014/main" id="{B114DD8A-EEE1-4C20-832C-1CD05180C6F8}"/>
              </a:ext>
            </a:extLst>
          </p:cNvPr>
          <p:cNvSpPr/>
          <p:nvPr/>
        </p:nvSpPr>
        <p:spPr>
          <a:xfrm>
            <a:off x="1332903" y="415480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51" name="Rectangle 50">
            <a:extLst>
              <a:ext uri="{FF2B5EF4-FFF2-40B4-BE49-F238E27FC236}">
                <a16:creationId xmlns:a16="http://schemas.microsoft.com/office/drawing/2014/main" id="{15A6D58F-F15F-4C0E-9DA5-F5E8259185D7}"/>
              </a:ext>
            </a:extLst>
          </p:cNvPr>
          <p:cNvSpPr/>
          <p:nvPr/>
        </p:nvSpPr>
        <p:spPr>
          <a:xfrm>
            <a:off x="1447800" y="1575617"/>
            <a:ext cx="3099649"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`bears` </a:t>
            </a:r>
            <a:r>
              <a:rPr lang="en-US" dirty="0" err="1">
                <a:solidFill>
                  <a:schemeClr val="tx1"/>
                </a:solidFill>
                <a:latin typeface="+mj-lt"/>
              </a:rPr>
              <a:t>DataFrame</a:t>
            </a:r>
            <a:endParaRPr lang="en-US" dirty="0">
              <a:solidFill>
                <a:schemeClr val="tx1"/>
              </a:solidFill>
              <a:latin typeface="+mj-lt"/>
            </a:endParaRPr>
          </a:p>
        </p:txBody>
      </p:sp>
      <p:sp>
        <p:nvSpPr>
          <p:cNvPr id="61" name="TextBox 60">
            <a:extLst>
              <a:ext uri="{FF2B5EF4-FFF2-40B4-BE49-F238E27FC236}">
                <a16:creationId xmlns:a16="http://schemas.microsoft.com/office/drawing/2014/main" id="{C369AC03-57F7-47DF-A7DD-705D825EBB56}"/>
              </a:ext>
            </a:extLst>
          </p:cNvPr>
          <p:cNvSpPr txBox="1"/>
          <p:nvPr/>
        </p:nvSpPr>
        <p:spPr>
          <a:xfrm>
            <a:off x="2338951" y="5803375"/>
            <a:ext cx="937244" cy="369332"/>
          </a:xfrm>
          <a:prstGeom prst="rect">
            <a:avLst/>
          </a:prstGeom>
          <a:noFill/>
        </p:spPr>
        <p:txBody>
          <a:bodyPr wrap="none" rtlCol="0">
            <a:spAutoFit/>
          </a:bodyPr>
          <a:lstStyle/>
          <a:p>
            <a:r>
              <a:rPr lang="en-US" dirty="0"/>
              <a:t>location</a:t>
            </a:r>
          </a:p>
        </p:txBody>
      </p:sp>
      <p:sp>
        <p:nvSpPr>
          <p:cNvPr id="62" name="TextBox 61">
            <a:extLst>
              <a:ext uri="{FF2B5EF4-FFF2-40B4-BE49-F238E27FC236}">
                <a16:creationId xmlns:a16="http://schemas.microsoft.com/office/drawing/2014/main" id="{3C11F9E4-BC01-4A73-B819-82D8C13DD0E4}"/>
              </a:ext>
            </a:extLst>
          </p:cNvPr>
          <p:cNvSpPr txBox="1"/>
          <p:nvPr/>
        </p:nvSpPr>
        <p:spPr>
          <a:xfrm>
            <a:off x="4363353" y="5925949"/>
            <a:ext cx="1653658" cy="646331"/>
          </a:xfrm>
          <a:prstGeom prst="rect">
            <a:avLst/>
          </a:prstGeom>
          <a:noFill/>
        </p:spPr>
        <p:txBody>
          <a:bodyPr wrap="none" rtlCol="0">
            <a:spAutoFit/>
          </a:bodyPr>
          <a:lstStyle/>
          <a:p>
            <a:pPr algn="ctr"/>
            <a:r>
              <a:rPr lang="en-US" dirty="0"/>
              <a:t>Rows where </a:t>
            </a:r>
          </a:p>
          <a:p>
            <a:pPr algn="ctr"/>
            <a:r>
              <a:rPr lang="en-US" dirty="0"/>
              <a:t>Type is ‘Pandas’</a:t>
            </a:r>
          </a:p>
        </p:txBody>
      </p:sp>
      <p:sp>
        <p:nvSpPr>
          <p:cNvPr id="63" name="TextBox 62">
            <a:extLst>
              <a:ext uri="{FF2B5EF4-FFF2-40B4-BE49-F238E27FC236}">
                <a16:creationId xmlns:a16="http://schemas.microsoft.com/office/drawing/2014/main" id="{6F10358E-26E5-4F7B-ADF8-D1D513B4C2DA}"/>
              </a:ext>
            </a:extLst>
          </p:cNvPr>
          <p:cNvSpPr txBox="1"/>
          <p:nvPr/>
        </p:nvSpPr>
        <p:spPr>
          <a:xfrm>
            <a:off x="6924797" y="6059158"/>
            <a:ext cx="1740926" cy="369332"/>
          </a:xfrm>
          <a:prstGeom prst="rect">
            <a:avLst/>
          </a:prstGeom>
          <a:noFill/>
        </p:spPr>
        <p:txBody>
          <a:bodyPr wrap="none" rtlCol="0">
            <a:spAutoFit/>
          </a:bodyPr>
          <a:lstStyle/>
          <a:p>
            <a:r>
              <a:rPr lang="en-US" dirty="0"/>
              <a:t>Column index all</a:t>
            </a:r>
          </a:p>
        </p:txBody>
      </p:sp>
      <p:cxnSp>
        <p:nvCxnSpPr>
          <p:cNvPr id="65" name="Straight Arrow Connector 64">
            <a:extLst>
              <a:ext uri="{FF2B5EF4-FFF2-40B4-BE49-F238E27FC236}">
                <a16:creationId xmlns:a16="http://schemas.microsoft.com/office/drawing/2014/main" id="{719B9CC3-817E-4656-ABF8-F730901F24D9}"/>
              </a:ext>
            </a:extLst>
          </p:cNvPr>
          <p:cNvCxnSpPr>
            <a:cxnSpLocks/>
          </p:cNvCxnSpPr>
          <p:nvPr/>
        </p:nvCxnSpPr>
        <p:spPr>
          <a:xfrm flipV="1">
            <a:off x="3167309" y="5796310"/>
            <a:ext cx="217772" cy="14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E1B88E1-DA46-4A74-8453-A8F4DE2B5B5F}"/>
              </a:ext>
            </a:extLst>
          </p:cNvPr>
          <p:cNvCxnSpPr>
            <a:cxnSpLocks/>
            <a:stCxn id="62" idx="0"/>
            <a:endCxn id="74" idx="2"/>
          </p:cNvCxnSpPr>
          <p:nvPr/>
        </p:nvCxnSpPr>
        <p:spPr>
          <a:xfrm flipV="1">
            <a:off x="5190182" y="5796311"/>
            <a:ext cx="54129" cy="129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67B683A-0413-4595-B7CB-67FC310F0A3D}"/>
              </a:ext>
            </a:extLst>
          </p:cNvPr>
          <p:cNvCxnSpPr>
            <a:cxnSpLocks/>
            <a:stCxn id="63" idx="0"/>
          </p:cNvCxnSpPr>
          <p:nvPr/>
        </p:nvCxnSpPr>
        <p:spPr>
          <a:xfrm flipV="1">
            <a:off x="7795260" y="5796310"/>
            <a:ext cx="68580" cy="262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369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33A221-F8CF-2892-1D64-BB1B32E32B18}"/>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B68E8FCD-8CB2-43E1-8D6D-43A39D4606B3}"/>
              </a:ext>
            </a:extLst>
          </p:cNvPr>
          <p:cNvPicPr>
            <a:picLocks noChangeAspect="1"/>
          </p:cNvPicPr>
          <p:nvPr/>
        </p:nvPicPr>
        <p:blipFill>
          <a:blip r:embed="rId2"/>
          <a:stretch>
            <a:fillRect/>
          </a:stretch>
        </p:blipFill>
        <p:spPr>
          <a:xfrm>
            <a:off x="2336555" y="5481054"/>
            <a:ext cx="4775735" cy="492735"/>
          </a:xfrm>
          <a:prstGeom prst="rect">
            <a:avLst/>
          </a:prstGeom>
        </p:spPr>
      </p:pic>
      <p:pic>
        <p:nvPicPr>
          <p:cNvPr id="29" name="Graphic 28">
            <a:extLst>
              <a:ext uri="{FF2B5EF4-FFF2-40B4-BE49-F238E27FC236}">
                <a16:creationId xmlns:a16="http://schemas.microsoft.com/office/drawing/2014/main" id="{C137464D-646A-444C-80DE-68F8E0633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279" y="2028342"/>
            <a:ext cx="10455649" cy="2645624"/>
          </a:xfrm>
          <a:prstGeom prst="rect">
            <a:avLst/>
          </a:prstGeom>
        </p:spPr>
      </p:pic>
      <p:sp>
        <p:nvSpPr>
          <p:cNvPr id="2" name="Title 1">
            <a:extLst>
              <a:ext uri="{FF2B5EF4-FFF2-40B4-BE49-F238E27FC236}">
                <a16:creationId xmlns:a16="http://schemas.microsoft.com/office/drawing/2014/main" id="{61B9C568-B8B8-4E30-A181-A04B84ED4962}"/>
              </a:ext>
            </a:extLst>
          </p:cNvPr>
          <p:cNvSpPr>
            <a:spLocks noGrp="1"/>
          </p:cNvSpPr>
          <p:nvPr>
            <p:ph type="title"/>
          </p:nvPr>
        </p:nvSpPr>
        <p:spPr/>
        <p:txBody>
          <a:bodyPr/>
          <a:lstStyle/>
          <a:p>
            <a:r>
              <a:rPr lang="en-US" dirty="0"/>
              <a:t>In Practice:</a:t>
            </a:r>
          </a:p>
        </p:txBody>
      </p:sp>
      <p:pic>
        <p:nvPicPr>
          <p:cNvPr id="5" name="Content Placeholder 4">
            <a:extLst>
              <a:ext uri="{FF2B5EF4-FFF2-40B4-BE49-F238E27FC236}">
                <a16:creationId xmlns:a16="http://schemas.microsoft.com/office/drawing/2014/main" id="{4E38C653-3E51-4B1E-87DF-03295F7F555A}"/>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47450" y="596564"/>
            <a:ext cx="2238306" cy="904614"/>
          </a:xfrm>
        </p:spPr>
      </p:pic>
      <p:grpSp>
        <p:nvGrpSpPr>
          <p:cNvPr id="6" name="Group 5">
            <a:extLst>
              <a:ext uri="{FF2B5EF4-FFF2-40B4-BE49-F238E27FC236}">
                <a16:creationId xmlns:a16="http://schemas.microsoft.com/office/drawing/2014/main" id="{0D45849B-41F9-45E0-AD20-2C51E2C52FDD}"/>
              </a:ext>
            </a:extLst>
          </p:cNvPr>
          <p:cNvGrpSpPr/>
          <p:nvPr/>
        </p:nvGrpSpPr>
        <p:grpSpPr>
          <a:xfrm>
            <a:off x="7952280" y="702779"/>
            <a:ext cx="3742771" cy="650251"/>
            <a:chOff x="5800451" y="6940884"/>
            <a:chExt cx="7629799" cy="1325564"/>
          </a:xfrm>
        </p:grpSpPr>
        <p:sp>
          <p:nvSpPr>
            <p:cNvPr id="7" name="Rectangle 6">
              <a:extLst>
                <a:ext uri="{FF2B5EF4-FFF2-40B4-BE49-F238E27FC236}">
                  <a16:creationId xmlns:a16="http://schemas.microsoft.com/office/drawing/2014/main" id="{47FA9FCD-8898-4AD8-85A9-BBACF078606E}"/>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2683763-22E8-484C-8D6A-84A78E4A7460}"/>
                </a:ext>
              </a:extLst>
            </p:cNvPr>
            <p:cNvGrpSpPr/>
            <p:nvPr/>
          </p:nvGrpSpPr>
          <p:grpSpPr>
            <a:xfrm>
              <a:off x="5800451" y="6940885"/>
              <a:ext cx="3672230" cy="1325563"/>
              <a:chOff x="2286000" y="-3644901"/>
              <a:chExt cx="4267200" cy="1540329"/>
            </a:xfrm>
          </p:grpSpPr>
          <p:pic>
            <p:nvPicPr>
              <p:cNvPr id="9" name="Picture 8" descr="Icon&#10;&#10;Description automatically generated">
                <a:extLst>
                  <a:ext uri="{FF2B5EF4-FFF2-40B4-BE49-F238E27FC236}">
                    <a16:creationId xmlns:a16="http://schemas.microsoft.com/office/drawing/2014/main" id="{4EB082C2-3877-4580-B144-22B0E25955F6}"/>
                  </a:ext>
                </a:extLst>
              </p:cNvPr>
              <p:cNvPicPr>
                <a:picLocks noChangeAspect="1"/>
              </p:cNvPicPr>
              <p:nvPr/>
            </p:nvPicPr>
            <p:blipFill rotWithShape="1">
              <a:blip r:embed="rId7">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10" name="Picture 9" descr="Icon&#10;&#10;Description automatically generated">
                <a:extLst>
                  <a:ext uri="{FF2B5EF4-FFF2-40B4-BE49-F238E27FC236}">
                    <a16:creationId xmlns:a16="http://schemas.microsoft.com/office/drawing/2014/main" id="{C4B184DA-A3BD-4B51-83B3-22AA0D2CBFFE}"/>
                  </a:ext>
                </a:extLst>
              </p:cNvPr>
              <p:cNvPicPr>
                <a:picLocks noChangeAspect="1"/>
              </p:cNvPicPr>
              <p:nvPr/>
            </p:nvPicPr>
            <p:blipFill rotWithShape="1">
              <a:blip r:embed="rId7">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1" name="Plus Sign 10">
            <a:extLst>
              <a:ext uri="{FF2B5EF4-FFF2-40B4-BE49-F238E27FC236}">
                <a16:creationId xmlns:a16="http://schemas.microsoft.com/office/drawing/2014/main" id="{946EBF60-09CE-4FB2-B9FD-FD3D7D443986}"/>
              </a:ext>
            </a:extLst>
          </p:cNvPr>
          <p:cNvSpPr/>
          <p:nvPr/>
        </p:nvSpPr>
        <p:spPr>
          <a:xfrm>
            <a:off x="7170483" y="823052"/>
            <a:ext cx="397070" cy="39707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4980A2-09F2-4D12-B64F-C872663F66CE}"/>
              </a:ext>
            </a:extLst>
          </p:cNvPr>
          <p:cNvSpPr txBox="1"/>
          <p:nvPr/>
        </p:nvSpPr>
        <p:spPr>
          <a:xfrm>
            <a:off x="0" y="6396335"/>
            <a:ext cx="6334619" cy="461665"/>
          </a:xfrm>
          <a:prstGeom prst="rect">
            <a:avLst/>
          </a:prstGeom>
          <a:noFill/>
        </p:spPr>
        <p:txBody>
          <a:bodyPr wrap="none" rtlCol="0">
            <a:spAutoFit/>
          </a:bodyPr>
          <a:lstStyle/>
          <a:p>
            <a:r>
              <a:rPr lang="en-US" sz="1200" dirty="0">
                <a:hlinkClick r:id="rId8"/>
              </a:rPr>
              <a:t>https://pandas.pydata.org/docs/getting_started/intro_tutorials/</a:t>
            </a:r>
            <a:endParaRPr lang="en-US" sz="1200" dirty="0"/>
          </a:p>
          <a:p>
            <a:r>
              <a:rPr lang="en-US" sz="1200" dirty="0"/>
              <a:t>Images from </a:t>
            </a:r>
            <a:r>
              <a:rPr lang="en-US" sz="1200" dirty="0">
                <a:hlinkClick r:id="rId9"/>
              </a:rPr>
              <a:t>https://pandas.pydata.org/docs/getting_started/intro_tutorials/03_subset_data.html</a:t>
            </a:r>
            <a:endParaRPr lang="en-US" sz="1200" dirty="0"/>
          </a:p>
        </p:txBody>
      </p:sp>
      <p:sp>
        <p:nvSpPr>
          <p:cNvPr id="30" name="Rectangle 29">
            <a:extLst>
              <a:ext uri="{FF2B5EF4-FFF2-40B4-BE49-F238E27FC236}">
                <a16:creationId xmlns:a16="http://schemas.microsoft.com/office/drawing/2014/main" id="{B3D41F85-B0E4-4357-904F-7506D4555409}"/>
              </a:ext>
            </a:extLst>
          </p:cNvPr>
          <p:cNvSpPr/>
          <p:nvPr/>
        </p:nvSpPr>
        <p:spPr>
          <a:xfrm>
            <a:off x="2997625"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Lat</a:t>
            </a:r>
          </a:p>
        </p:txBody>
      </p:sp>
      <p:sp>
        <p:nvSpPr>
          <p:cNvPr id="31" name="Rectangle 30">
            <a:extLst>
              <a:ext uri="{FF2B5EF4-FFF2-40B4-BE49-F238E27FC236}">
                <a16:creationId xmlns:a16="http://schemas.microsoft.com/office/drawing/2014/main" id="{8650D347-4067-4201-9C77-30950F83A368}"/>
              </a:ext>
            </a:extLst>
          </p:cNvPr>
          <p:cNvSpPr/>
          <p:nvPr/>
        </p:nvSpPr>
        <p:spPr>
          <a:xfrm>
            <a:off x="3772539" y="209315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Diet</a:t>
            </a:r>
          </a:p>
        </p:txBody>
      </p:sp>
      <p:sp>
        <p:nvSpPr>
          <p:cNvPr id="32" name="Rectangle 31">
            <a:extLst>
              <a:ext uri="{FF2B5EF4-FFF2-40B4-BE49-F238E27FC236}">
                <a16:creationId xmlns:a16="http://schemas.microsoft.com/office/drawing/2014/main" id="{36BC6DD7-7803-491D-AE86-E37F33F98402}"/>
              </a:ext>
            </a:extLst>
          </p:cNvPr>
          <p:cNvSpPr/>
          <p:nvPr/>
        </p:nvSpPr>
        <p:spPr>
          <a:xfrm>
            <a:off x="1447800"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Type</a:t>
            </a:r>
          </a:p>
        </p:txBody>
      </p:sp>
      <p:sp>
        <p:nvSpPr>
          <p:cNvPr id="33" name="Rectangle 32">
            <a:extLst>
              <a:ext uri="{FF2B5EF4-FFF2-40B4-BE49-F238E27FC236}">
                <a16:creationId xmlns:a16="http://schemas.microsoft.com/office/drawing/2014/main" id="{44D68309-067D-4E88-A7D9-B40AD0E6FF40}"/>
              </a:ext>
            </a:extLst>
          </p:cNvPr>
          <p:cNvSpPr/>
          <p:nvPr/>
        </p:nvSpPr>
        <p:spPr>
          <a:xfrm>
            <a:off x="2222713" y="2093159"/>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Lon</a:t>
            </a:r>
          </a:p>
        </p:txBody>
      </p:sp>
      <p:sp>
        <p:nvSpPr>
          <p:cNvPr id="41" name="Rectangle 40">
            <a:extLst>
              <a:ext uri="{FF2B5EF4-FFF2-40B4-BE49-F238E27FC236}">
                <a16:creationId xmlns:a16="http://schemas.microsoft.com/office/drawing/2014/main" id="{DE4DBEFA-E4B3-4310-AC07-ACD0E1843960}"/>
              </a:ext>
            </a:extLst>
          </p:cNvPr>
          <p:cNvSpPr/>
          <p:nvPr/>
        </p:nvSpPr>
        <p:spPr>
          <a:xfrm>
            <a:off x="756107" y="3361422"/>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2</a:t>
            </a:r>
          </a:p>
        </p:txBody>
      </p:sp>
      <p:sp>
        <p:nvSpPr>
          <p:cNvPr id="42" name="Rectangle 41">
            <a:extLst>
              <a:ext uri="{FF2B5EF4-FFF2-40B4-BE49-F238E27FC236}">
                <a16:creationId xmlns:a16="http://schemas.microsoft.com/office/drawing/2014/main" id="{1823CE2D-5B25-4BCB-B0FC-97CAF9794FF8}"/>
              </a:ext>
            </a:extLst>
          </p:cNvPr>
          <p:cNvSpPr/>
          <p:nvPr/>
        </p:nvSpPr>
        <p:spPr>
          <a:xfrm>
            <a:off x="755053" y="377712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3</a:t>
            </a:r>
          </a:p>
        </p:txBody>
      </p:sp>
      <p:sp>
        <p:nvSpPr>
          <p:cNvPr id="43" name="Rectangle 42">
            <a:extLst>
              <a:ext uri="{FF2B5EF4-FFF2-40B4-BE49-F238E27FC236}">
                <a16:creationId xmlns:a16="http://schemas.microsoft.com/office/drawing/2014/main" id="{15E96513-5D1C-43B6-8DC1-74677AE25714}"/>
              </a:ext>
            </a:extLst>
          </p:cNvPr>
          <p:cNvSpPr/>
          <p:nvPr/>
        </p:nvSpPr>
        <p:spPr>
          <a:xfrm>
            <a:off x="755053" y="2616689"/>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0</a:t>
            </a:r>
          </a:p>
        </p:txBody>
      </p:sp>
      <p:sp>
        <p:nvSpPr>
          <p:cNvPr id="44" name="Rectangle 43">
            <a:extLst>
              <a:ext uri="{FF2B5EF4-FFF2-40B4-BE49-F238E27FC236}">
                <a16:creationId xmlns:a16="http://schemas.microsoft.com/office/drawing/2014/main" id="{E28D2B1A-5BBB-41A6-88FE-47F19712828C}"/>
              </a:ext>
            </a:extLst>
          </p:cNvPr>
          <p:cNvSpPr/>
          <p:nvPr/>
        </p:nvSpPr>
        <p:spPr>
          <a:xfrm>
            <a:off x="756107" y="2986771"/>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1</a:t>
            </a:r>
          </a:p>
        </p:txBody>
      </p:sp>
      <p:sp>
        <p:nvSpPr>
          <p:cNvPr id="45" name="Rectangle 44">
            <a:extLst>
              <a:ext uri="{FF2B5EF4-FFF2-40B4-BE49-F238E27FC236}">
                <a16:creationId xmlns:a16="http://schemas.microsoft.com/office/drawing/2014/main" id="{264B3E78-B36A-4E0D-AD95-B0C83DC571BE}"/>
              </a:ext>
            </a:extLst>
          </p:cNvPr>
          <p:cNvSpPr/>
          <p:nvPr/>
        </p:nvSpPr>
        <p:spPr>
          <a:xfrm>
            <a:off x="755053" y="415480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4</a:t>
            </a:r>
          </a:p>
        </p:txBody>
      </p:sp>
      <p:sp>
        <p:nvSpPr>
          <p:cNvPr id="46" name="Rectangle 45">
            <a:extLst>
              <a:ext uri="{FF2B5EF4-FFF2-40B4-BE49-F238E27FC236}">
                <a16:creationId xmlns:a16="http://schemas.microsoft.com/office/drawing/2014/main" id="{6D0ABDB9-E2FC-436D-B71E-5E2DF34F2895}"/>
              </a:ext>
            </a:extLst>
          </p:cNvPr>
          <p:cNvSpPr/>
          <p:nvPr/>
        </p:nvSpPr>
        <p:spPr>
          <a:xfrm>
            <a:off x="1333957" y="3361422"/>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47" name="Rectangle 46">
            <a:extLst>
              <a:ext uri="{FF2B5EF4-FFF2-40B4-BE49-F238E27FC236}">
                <a16:creationId xmlns:a16="http://schemas.microsoft.com/office/drawing/2014/main" id="{65DA2779-A282-4F89-8340-6F352FE1C22B}"/>
              </a:ext>
            </a:extLst>
          </p:cNvPr>
          <p:cNvSpPr/>
          <p:nvPr/>
        </p:nvSpPr>
        <p:spPr>
          <a:xfrm>
            <a:off x="1332903" y="377712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48" name="Rectangle 47">
            <a:extLst>
              <a:ext uri="{FF2B5EF4-FFF2-40B4-BE49-F238E27FC236}">
                <a16:creationId xmlns:a16="http://schemas.microsoft.com/office/drawing/2014/main" id="{D245EE71-13B2-498D-B668-E8DB6EAE8D62}"/>
              </a:ext>
            </a:extLst>
          </p:cNvPr>
          <p:cNvSpPr/>
          <p:nvPr/>
        </p:nvSpPr>
        <p:spPr>
          <a:xfrm>
            <a:off x="1332903" y="2616689"/>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Brown</a:t>
            </a:r>
          </a:p>
        </p:txBody>
      </p:sp>
      <p:sp>
        <p:nvSpPr>
          <p:cNvPr id="49" name="Rectangle 48">
            <a:extLst>
              <a:ext uri="{FF2B5EF4-FFF2-40B4-BE49-F238E27FC236}">
                <a16:creationId xmlns:a16="http://schemas.microsoft.com/office/drawing/2014/main" id="{29EF2FCA-8438-4FA0-A1AF-F6A1E212255A}"/>
              </a:ext>
            </a:extLst>
          </p:cNvPr>
          <p:cNvSpPr/>
          <p:nvPr/>
        </p:nvSpPr>
        <p:spPr>
          <a:xfrm>
            <a:off x="1333957" y="2986771"/>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50" name="Rectangle 49">
            <a:extLst>
              <a:ext uri="{FF2B5EF4-FFF2-40B4-BE49-F238E27FC236}">
                <a16:creationId xmlns:a16="http://schemas.microsoft.com/office/drawing/2014/main" id="{B114DD8A-EEE1-4C20-832C-1CD05180C6F8}"/>
              </a:ext>
            </a:extLst>
          </p:cNvPr>
          <p:cNvSpPr/>
          <p:nvPr/>
        </p:nvSpPr>
        <p:spPr>
          <a:xfrm>
            <a:off x="1332903" y="415480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51" name="Rectangle 50">
            <a:extLst>
              <a:ext uri="{FF2B5EF4-FFF2-40B4-BE49-F238E27FC236}">
                <a16:creationId xmlns:a16="http://schemas.microsoft.com/office/drawing/2014/main" id="{15A6D58F-F15F-4C0E-9DA5-F5E8259185D7}"/>
              </a:ext>
            </a:extLst>
          </p:cNvPr>
          <p:cNvSpPr/>
          <p:nvPr/>
        </p:nvSpPr>
        <p:spPr>
          <a:xfrm>
            <a:off x="1447800" y="1575617"/>
            <a:ext cx="3099649"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`bears` </a:t>
            </a:r>
            <a:r>
              <a:rPr lang="en-US" dirty="0" err="1">
                <a:solidFill>
                  <a:schemeClr val="tx1"/>
                </a:solidFill>
                <a:latin typeface="+mj-lt"/>
              </a:rPr>
              <a:t>DataFrame</a:t>
            </a:r>
            <a:endParaRPr lang="en-US" dirty="0">
              <a:solidFill>
                <a:schemeClr val="tx1"/>
              </a:solidFill>
              <a:latin typeface="+mj-lt"/>
            </a:endParaRPr>
          </a:p>
        </p:txBody>
      </p:sp>
      <p:sp>
        <p:nvSpPr>
          <p:cNvPr id="38" name="TextBox 37">
            <a:extLst>
              <a:ext uri="{FF2B5EF4-FFF2-40B4-BE49-F238E27FC236}">
                <a16:creationId xmlns:a16="http://schemas.microsoft.com/office/drawing/2014/main" id="{05597855-1B00-4B9B-A0F7-C8B35B93DD53}"/>
              </a:ext>
            </a:extLst>
          </p:cNvPr>
          <p:cNvSpPr txBox="1"/>
          <p:nvPr/>
        </p:nvSpPr>
        <p:spPr>
          <a:xfrm>
            <a:off x="2597707" y="4826954"/>
            <a:ext cx="937244" cy="369332"/>
          </a:xfrm>
          <a:prstGeom prst="rect">
            <a:avLst/>
          </a:prstGeom>
          <a:noFill/>
        </p:spPr>
        <p:txBody>
          <a:bodyPr wrap="none" rtlCol="0">
            <a:spAutoFit/>
          </a:bodyPr>
          <a:lstStyle/>
          <a:p>
            <a:r>
              <a:rPr lang="en-US" dirty="0"/>
              <a:t>location</a:t>
            </a:r>
          </a:p>
        </p:txBody>
      </p:sp>
      <p:sp>
        <p:nvSpPr>
          <p:cNvPr id="39" name="TextBox 38">
            <a:extLst>
              <a:ext uri="{FF2B5EF4-FFF2-40B4-BE49-F238E27FC236}">
                <a16:creationId xmlns:a16="http://schemas.microsoft.com/office/drawing/2014/main" id="{AB708467-4E3C-47DF-905D-4FCABA1595CD}"/>
              </a:ext>
            </a:extLst>
          </p:cNvPr>
          <p:cNvSpPr txBox="1"/>
          <p:nvPr/>
        </p:nvSpPr>
        <p:spPr>
          <a:xfrm>
            <a:off x="4840980" y="4826954"/>
            <a:ext cx="1421095" cy="369332"/>
          </a:xfrm>
          <a:prstGeom prst="rect">
            <a:avLst/>
          </a:prstGeom>
          <a:noFill/>
        </p:spPr>
        <p:txBody>
          <a:bodyPr wrap="none" rtlCol="0">
            <a:spAutoFit/>
          </a:bodyPr>
          <a:lstStyle/>
          <a:p>
            <a:r>
              <a:rPr lang="en-US" dirty="0"/>
              <a:t>Row index all</a:t>
            </a:r>
          </a:p>
        </p:txBody>
      </p:sp>
      <p:sp>
        <p:nvSpPr>
          <p:cNvPr id="40" name="TextBox 39">
            <a:extLst>
              <a:ext uri="{FF2B5EF4-FFF2-40B4-BE49-F238E27FC236}">
                <a16:creationId xmlns:a16="http://schemas.microsoft.com/office/drawing/2014/main" id="{15A5D114-6AC9-4F09-A60F-A40B6A6FAF4B}"/>
              </a:ext>
            </a:extLst>
          </p:cNvPr>
          <p:cNvSpPr txBox="1"/>
          <p:nvPr/>
        </p:nvSpPr>
        <p:spPr>
          <a:xfrm>
            <a:off x="8603045" y="5566357"/>
            <a:ext cx="2363276" cy="369332"/>
          </a:xfrm>
          <a:prstGeom prst="rect">
            <a:avLst/>
          </a:prstGeom>
          <a:noFill/>
        </p:spPr>
        <p:txBody>
          <a:bodyPr wrap="none" rtlCol="0">
            <a:spAutoFit/>
          </a:bodyPr>
          <a:lstStyle/>
          <a:p>
            <a:r>
              <a:rPr lang="en-US" dirty="0"/>
              <a:t>Column index Lon, Diet</a:t>
            </a:r>
          </a:p>
        </p:txBody>
      </p:sp>
      <p:cxnSp>
        <p:nvCxnSpPr>
          <p:cNvPr id="52" name="Straight Arrow Connector 51">
            <a:extLst>
              <a:ext uri="{FF2B5EF4-FFF2-40B4-BE49-F238E27FC236}">
                <a16:creationId xmlns:a16="http://schemas.microsoft.com/office/drawing/2014/main" id="{2994C14E-230E-4484-BC59-89D8585D068D}"/>
              </a:ext>
            </a:extLst>
          </p:cNvPr>
          <p:cNvCxnSpPr>
            <a:stCxn id="38" idx="2"/>
          </p:cNvCxnSpPr>
          <p:nvPr/>
        </p:nvCxnSpPr>
        <p:spPr>
          <a:xfrm>
            <a:off x="3066329" y="5196286"/>
            <a:ext cx="492211" cy="305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ACEDE33-D199-4602-B755-6D39B2D34068}"/>
              </a:ext>
            </a:extLst>
          </p:cNvPr>
          <p:cNvCxnSpPr>
            <a:cxnSpLocks/>
          </p:cNvCxnSpPr>
          <p:nvPr/>
        </p:nvCxnSpPr>
        <p:spPr>
          <a:xfrm flipH="1">
            <a:off x="4159995" y="5135880"/>
            <a:ext cx="1250587" cy="482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F1EA8A8-EE34-4ED7-9165-789482F7034A}"/>
              </a:ext>
            </a:extLst>
          </p:cNvPr>
          <p:cNvCxnSpPr>
            <a:cxnSpLocks/>
          </p:cNvCxnSpPr>
          <p:nvPr/>
        </p:nvCxnSpPr>
        <p:spPr>
          <a:xfrm flipH="1">
            <a:off x="7170838" y="5751023"/>
            <a:ext cx="14169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27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2228B-ACE0-465E-DC14-77092C2541D0}"/>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6ACFEC3A-3AB8-4190-A5BC-A99DA802F9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8296" y="2028343"/>
            <a:ext cx="10481604" cy="2645624"/>
          </a:xfrm>
          <a:prstGeom prst="rect">
            <a:avLst/>
          </a:prstGeom>
        </p:spPr>
      </p:pic>
      <p:sp>
        <p:nvSpPr>
          <p:cNvPr id="2" name="Title 1">
            <a:extLst>
              <a:ext uri="{FF2B5EF4-FFF2-40B4-BE49-F238E27FC236}">
                <a16:creationId xmlns:a16="http://schemas.microsoft.com/office/drawing/2014/main" id="{61B9C568-B8B8-4E30-A181-A04B84ED4962}"/>
              </a:ext>
            </a:extLst>
          </p:cNvPr>
          <p:cNvSpPr>
            <a:spLocks noGrp="1"/>
          </p:cNvSpPr>
          <p:nvPr>
            <p:ph type="title"/>
          </p:nvPr>
        </p:nvSpPr>
        <p:spPr/>
        <p:txBody>
          <a:bodyPr/>
          <a:lstStyle/>
          <a:p>
            <a:r>
              <a:rPr lang="en-US" dirty="0"/>
              <a:t>In Practice:</a:t>
            </a:r>
          </a:p>
        </p:txBody>
      </p:sp>
      <p:pic>
        <p:nvPicPr>
          <p:cNvPr id="5" name="Content Placeholder 4">
            <a:extLst>
              <a:ext uri="{FF2B5EF4-FFF2-40B4-BE49-F238E27FC236}">
                <a16:creationId xmlns:a16="http://schemas.microsoft.com/office/drawing/2014/main" id="{4E38C653-3E51-4B1E-87DF-03295F7F555A}"/>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47450" y="596564"/>
            <a:ext cx="2238306" cy="904614"/>
          </a:xfrm>
        </p:spPr>
      </p:pic>
      <p:grpSp>
        <p:nvGrpSpPr>
          <p:cNvPr id="6" name="Group 5">
            <a:extLst>
              <a:ext uri="{FF2B5EF4-FFF2-40B4-BE49-F238E27FC236}">
                <a16:creationId xmlns:a16="http://schemas.microsoft.com/office/drawing/2014/main" id="{0D45849B-41F9-45E0-AD20-2C51E2C52FDD}"/>
              </a:ext>
            </a:extLst>
          </p:cNvPr>
          <p:cNvGrpSpPr/>
          <p:nvPr/>
        </p:nvGrpSpPr>
        <p:grpSpPr>
          <a:xfrm>
            <a:off x="7952280" y="702779"/>
            <a:ext cx="3742771" cy="650251"/>
            <a:chOff x="5800451" y="6940884"/>
            <a:chExt cx="7629799" cy="1325564"/>
          </a:xfrm>
        </p:grpSpPr>
        <p:sp>
          <p:nvSpPr>
            <p:cNvPr id="7" name="Rectangle 6">
              <a:extLst>
                <a:ext uri="{FF2B5EF4-FFF2-40B4-BE49-F238E27FC236}">
                  <a16:creationId xmlns:a16="http://schemas.microsoft.com/office/drawing/2014/main" id="{47FA9FCD-8898-4AD8-85A9-BBACF078606E}"/>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2683763-22E8-484C-8D6A-84A78E4A7460}"/>
                </a:ext>
              </a:extLst>
            </p:cNvPr>
            <p:cNvGrpSpPr/>
            <p:nvPr/>
          </p:nvGrpSpPr>
          <p:grpSpPr>
            <a:xfrm>
              <a:off x="5800451" y="6940885"/>
              <a:ext cx="3672230" cy="1325563"/>
              <a:chOff x="2286000" y="-3644901"/>
              <a:chExt cx="4267200" cy="1540329"/>
            </a:xfrm>
          </p:grpSpPr>
          <p:pic>
            <p:nvPicPr>
              <p:cNvPr id="9" name="Picture 8" descr="Icon&#10;&#10;Description automatically generated">
                <a:extLst>
                  <a:ext uri="{FF2B5EF4-FFF2-40B4-BE49-F238E27FC236}">
                    <a16:creationId xmlns:a16="http://schemas.microsoft.com/office/drawing/2014/main" id="{4EB082C2-3877-4580-B144-22B0E25955F6}"/>
                  </a:ext>
                </a:extLst>
              </p:cNvPr>
              <p:cNvPicPr>
                <a:picLocks noChangeAspect="1"/>
              </p:cNvPicPr>
              <p:nvPr/>
            </p:nvPicPr>
            <p:blipFill rotWithShape="1">
              <a:blip r:embed="rId6">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10" name="Picture 9" descr="Icon&#10;&#10;Description automatically generated">
                <a:extLst>
                  <a:ext uri="{FF2B5EF4-FFF2-40B4-BE49-F238E27FC236}">
                    <a16:creationId xmlns:a16="http://schemas.microsoft.com/office/drawing/2014/main" id="{C4B184DA-A3BD-4B51-83B3-22AA0D2CBFFE}"/>
                  </a:ext>
                </a:extLst>
              </p:cNvPr>
              <p:cNvPicPr>
                <a:picLocks noChangeAspect="1"/>
              </p:cNvPicPr>
              <p:nvPr/>
            </p:nvPicPr>
            <p:blipFill rotWithShape="1">
              <a:blip r:embed="rId6">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1" name="Plus Sign 10">
            <a:extLst>
              <a:ext uri="{FF2B5EF4-FFF2-40B4-BE49-F238E27FC236}">
                <a16:creationId xmlns:a16="http://schemas.microsoft.com/office/drawing/2014/main" id="{946EBF60-09CE-4FB2-B9FD-FD3D7D443986}"/>
              </a:ext>
            </a:extLst>
          </p:cNvPr>
          <p:cNvSpPr/>
          <p:nvPr/>
        </p:nvSpPr>
        <p:spPr>
          <a:xfrm>
            <a:off x="7170483" y="823052"/>
            <a:ext cx="397070" cy="39707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4980A2-09F2-4D12-B64F-C872663F66CE}"/>
              </a:ext>
            </a:extLst>
          </p:cNvPr>
          <p:cNvSpPr txBox="1"/>
          <p:nvPr/>
        </p:nvSpPr>
        <p:spPr>
          <a:xfrm>
            <a:off x="0" y="6396335"/>
            <a:ext cx="6334619" cy="461665"/>
          </a:xfrm>
          <a:prstGeom prst="rect">
            <a:avLst/>
          </a:prstGeom>
          <a:noFill/>
        </p:spPr>
        <p:txBody>
          <a:bodyPr wrap="none" rtlCol="0">
            <a:spAutoFit/>
          </a:bodyPr>
          <a:lstStyle/>
          <a:p>
            <a:r>
              <a:rPr lang="en-US" sz="1200" dirty="0">
                <a:hlinkClick r:id="rId7"/>
              </a:rPr>
              <a:t>https://pandas.pydata.org/docs/getting_started/intro_tutorials/</a:t>
            </a:r>
            <a:endParaRPr lang="en-US" sz="1200" dirty="0"/>
          </a:p>
          <a:p>
            <a:r>
              <a:rPr lang="en-US" sz="1200" dirty="0"/>
              <a:t>Images from </a:t>
            </a:r>
            <a:r>
              <a:rPr lang="en-US" sz="1200" dirty="0">
                <a:hlinkClick r:id="rId8"/>
              </a:rPr>
              <a:t>https://pandas.pydata.org/docs/getting_started/intro_tutorials/03_subset_data.html</a:t>
            </a:r>
            <a:endParaRPr lang="en-US" sz="1200" dirty="0"/>
          </a:p>
        </p:txBody>
      </p:sp>
      <p:sp>
        <p:nvSpPr>
          <p:cNvPr id="30" name="Rectangle 29">
            <a:extLst>
              <a:ext uri="{FF2B5EF4-FFF2-40B4-BE49-F238E27FC236}">
                <a16:creationId xmlns:a16="http://schemas.microsoft.com/office/drawing/2014/main" id="{B3D41F85-B0E4-4357-904F-7506D4555409}"/>
              </a:ext>
            </a:extLst>
          </p:cNvPr>
          <p:cNvSpPr/>
          <p:nvPr/>
        </p:nvSpPr>
        <p:spPr>
          <a:xfrm>
            <a:off x="2997625"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Lat</a:t>
            </a:r>
          </a:p>
        </p:txBody>
      </p:sp>
      <p:sp>
        <p:nvSpPr>
          <p:cNvPr id="31" name="Rectangle 30">
            <a:extLst>
              <a:ext uri="{FF2B5EF4-FFF2-40B4-BE49-F238E27FC236}">
                <a16:creationId xmlns:a16="http://schemas.microsoft.com/office/drawing/2014/main" id="{8650D347-4067-4201-9C77-30950F83A368}"/>
              </a:ext>
            </a:extLst>
          </p:cNvPr>
          <p:cNvSpPr/>
          <p:nvPr/>
        </p:nvSpPr>
        <p:spPr>
          <a:xfrm>
            <a:off x="3772539" y="209315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Diet</a:t>
            </a:r>
          </a:p>
        </p:txBody>
      </p:sp>
      <p:sp>
        <p:nvSpPr>
          <p:cNvPr id="32" name="Rectangle 31">
            <a:extLst>
              <a:ext uri="{FF2B5EF4-FFF2-40B4-BE49-F238E27FC236}">
                <a16:creationId xmlns:a16="http://schemas.microsoft.com/office/drawing/2014/main" id="{36BC6DD7-7803-491D-AE86-E37F33F98402}"/>
              </a:ext>
            </a:extLst>
          </p:cNvPr>
          <p:cNvSpPr/>
          <p:nvPr/>
        </p:nvSpPr>
        <p:spPr>
          <a:xfrm>
            <a:off x="1447800" y="2096188"/>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Type</a:t>
            </a:r>
          </a:p>
        </p:txBody>
      </p:sp>
      <p:sp>
        <p:nvSpPr>
          <p:cNvPr id="33" name="Rectangle 32">
            <a:extLst>
              <a:ext uri="{FF2B5EF4-FFF2-40B4-BE49-F238E27FC236}">
                <a16:creationId xmlns:a16="http://schemas.microsoft.com/office/drawing/2014/main" id="{44D68309-067D-4E88-A7D9-B40AD0E6FF40}"/>
              </a:ext>
            </a:extLst>
          </p:cNvPr>
          <p:cNvSpPr/>
          <p:nvPr/>
        </p:nvSpPr>
        <p:spPr>
          <a:xfrm>
            <a:off x="2222713" y="2093159"/>
            <a:ext cx="774913" cy="452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Lon</a:t>
            </a:r>
          </a:p>
        </p:txBody>
      </p:sp>
      <p:sp>
        <p:nvSpPr>
          <p:cNvPr id="41" name="Rectangle 40">
            <a:extLst>
              <a:ext uri="{FF2B5EF4-FFF2-40B4-BE49-F238E27FC236}">
                <a16:creationId xmlns:a16="http://schemas.microsoft.com/office/drawing/2014/main" id="{DE4DBEFA-E4B3-4310-AC07-ACD0E1843960}"/>
              </a:ext>
            </a:extLst>
          </p:cNvPr>
          <p:cNvSpPr/>
          <p:nvPr/>
        </p:nvSpPr>
        <p:spPr>
          <a:xfrm>
            <a:off x="756107" y="3361422"/>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2</a:t>
            </a:r>
          </a:p>
        </p:txBody>
      </p:sp>
      <p:sp>
        <p:nvSpPr>
          <p:cNvPr id="42" name="Rectangle 41">
            <a:extLst>
              <a:ext uri="{FF2B5EF4-FFF2-40B4-BE49-F238E27FC236}">
                <a16:creationId xmlns:a16="http://schemas.microsoft.com/office/drawing/2014/main" id="{1823CE2D-5B25-4BCB-B0FC-97CAF9794FF8}"/>
              </a:ext>
            </a:extLst>
          </p:cNvPr>
          <p:cNvSpPr/>
          <p:nvPr/>
        </p:nvSpPr>
        <p:spPr>
          <a:xfrm>
            <a:off x="755053" y="377712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3</a:t>
            </a:r>
          </a:p>
        </p:txBody>
      </p:sp>
      <p:sp>
        <p:nvSpPr>
          <p:cNvPr id="43" name="Rectangle 42">
            <a:extLst>
              <a:ext uri="{FF2B5EF4-FFF2-40B4-BE49-F238E27FC236}">
                <a16:creationId xmlns:a16="http://schemas.microsoft.com/office/drawing/2014/main" id="{15E96513-5D1C-43B6-8DC1-74677AE25714}"/>
              </a:ext>
            </a:extLst>
          </p:cNvPr>
          <p:cNvSpPr/>
          <p:nvPr/>
        </p:nvSpPr>
        <p:spPr>
          <a:xfrm>
            <a:off x="755053" y="2616689"/>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0</a:t>
            </a:r>
          </a:p>
        </p:txBody>
      </p:sp>
      <p:sp>
        <p:nvSpPr>
          <p:cNvPr id="44" name="Rectangle 43">
            <a:extLst>
              <a:ext uri="{FF2B5EF4-FFF2-40B4-BE49-F238E27FC236}">
                <a16:creationId xmlns:a16="http://schemas.microsoft.com/office/drawing/2014/main" id="{E28D2B1A-5BBB-41A6-88FE-47F19712828C}"/>
              </a:ext>
            </a:extLst>
          </p:cNvPr>
          <p:cNvSpPr/>
          <p:nvPr/>
        </p:nvSpPr>
        <p:spPr>
          <a:xfrm>
            <a:off x="756107" y="2986771"/>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1</a:t>
            </a:r>
          </a:p>
        </p:txBody>
      </p:sp>
      <p:sp>
        <p:nvSpPr>
          <p:cNvPr id="45" name="Rectangle 44">
            <a:extLst>
              <a:ext uri="{FF2B5EF4-FFF2-40B4-BE49-F238E27FC236}">
                <a16:creationId xmlns:a16="http://schemas.microsoft.com/office/drawing/2014/main" id="{264B3E78-B36A-4E0D-AD95-B0C83DC571BE}"/>
              </a:ext>
            </a:extLst>
          </p:cNvPr>
          <p:cNvSpPr/>
          <p:nvPr/>
        </p:nvSpPr>
        <p:spPr>
          <a:xfrm>
            <a:off x="755053" y="4154807"/>
            <a:ext cx="475793"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4</a:t>
            </a:r>
          </a:p>
        </p:txBody>
      </p:sp>
      <p:sp>
        <p:nvSpPr>
          <p:cNvPr id="46" name="Rectangle 45">
            <a:extLst>
              <a:ext uri="{FF2B5EF4-FFF2-40B4-BE49-F238E27FC236}">
                <a16:creationId xmlns:a16="http://schemas.microsoft.com/office/drawing/2014/main" id="{6D0ABDB9-E2FC-436D-B71E-5E2DF34F2895}"/>
              </a:ext>
            </a:extLst>
          </p:cNvPr>
          <p:cNvSpPr/>
          <p:nvPr/>
        </p:nvSpPr>
        <p:spPr>
          <a:xfrm>
            <a:off x="1333957" y="3361422"/>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47" name="Rectangle 46">
            <a:extLst>
              <a:ext uri="{FF2B5EF4-FFF2-40B4-BE49-F238E27FC236}">
                <a16:creationId xmlns:a16="http://schemas.microsoft.com/office/drawing/2014/main" id="{65DA2779-A282-4F89-8340-6F352FE1C22B}"/>
              </a:ext>
            </a:extLst>
          </p:cNvPr>
          <p:cNvSpPr/>
          <p:nvPr/>
        </p:nvSpPr>
        <p:spPr>
          <a:xfrm>
            <a:off x="1332903" y="377712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48" name="Rectangle 47">
            <a:extLst>
              <a:ext uri="{FF2B5EF4-FFF2-40B4-BE49-F238E27FC236}">
                <a16:creationId xmlns:a16="http://schemas.microsoft.com/office/drawing/2014/main" id="{D245EE71-13B2-498D-B668-E8DB6EAE8D62}"/>
              </a:ext>
            </a:extLst>
          </p:cNvPr>
          <p:cNvSpPr/>
          <p:nvPr/>
        </p:nvSpPr>
        <p:spPr>
          <a:xfrm>
            <a:off x="1332903" y="2616689"/>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Brown</a:t>
            </a:r>
          </a:p>
        </p:txBody>
      </p:sp>
      <p:sp>
        <p:nvSpPr>
          <p:cNvPr id="49" name="Rectangle 48">
            <a:extLst>
              <a:ext uri="{FF2B5EF4-FFF2-40B4-BE49-F238E27FC236}">
                <a16:creationId xmlns:a16="http://schemas.microsoft.com/office/drawing/2014/main" id="{29EF2FCA-8438-4FA0-A1AF-F6A1E212255A}"/>
              </a:ext>
            </a:extLst>
          </p:cNvPr>
          <p:cNvSpPr/>
          <p:nvPr/>
        </p:nvSpPr>
        <p:spPr>
          <a:xfrm>
            <a:off x="1333957" y="2986771"/>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Panda</a:t>
            </a:r>
          </a:p>
        </p:txBody>
      </p:sp>
      <p:sp>
        <p:nvSpPr>
          <p:cNvPr id="50" name="Rectangle 49">
            <a:extLst>
              <a:ext uri="{FF2B5EF4-FFF2-40B4-BE49-F238E27FC236}">
                <a16:creationId xmlns:a16="http://schemas.microsoft.com/office/drawing/2014/main" id="{B114DD8A-EEE1-4C20-832C-1CD05180C6F8}"/>
              </a:ext>
            </a:extLst>
          </p:cNvPr>
          <p:cNvSpPr/>
          <p:nvPr/>
        </p:nvSpPr>
        <p:spPr>
          <a:xfrm>
            <a:off x="1332903" y="4154807"/>
            <a:ext cx="1003652"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Polar</a:t>
            </a:r>
          </a:p>
        </p:txBody>
      </p:sp>
      <p:sp>
        <p:nvSpPr>
          <p:cNvPr id="51" name="Rectangle 50">
            <a:extLst>
              <a:ext uri="{FF2B5EF4-FFF2-40B4-BE49-F238E27FC236}">
                <a16:creationId xmlns:a16="http://schemas.microsoft.com/office/drawing/2014/main" id="{15A6D58F-F15F-4C0E-9DA5-F5E8259185D7}"/>
              </a:ext>
            </a:extLst>
          </p:cNvPr>
          <p:cNvSpPr/>
          <p:nvPr/>
        </p:nvSpPr>
        <p:spPr>
          <a:xfrm>
            <a:off x="1447800" y="1575617"/>
            <a:ext cx="3099649" cy="374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onsolas" panose="020B0609020204030204" pitchFamily="49" charset="0"/>
              </a:rPr>
              <a:t>`bears` </a:t>
            </a:r>
            <a:r>
              <a:rPr lang="en-US" dirty="0" err="1">
                <a:solidFill>
                  <a:schemeClr val="tx1"/>
                </a:solidFill>
                <a:latin typeface="+mj-lt"/>
              </a:rPr>
              <a:t>DataFrame</a:t>
            </a:r>
            <a:endParaRPr lang="en-US" dirty="0">
              <a:solidFill>
                <a:schemeClr val="tx1"/>
              </a:solidFill>
              <a:latin typeface="+mj-lt"/>
            </a:endParaRPr>
          </a:p>
        </p:txBody>
      </p:sp>
      <p:pic>
        <p:nvPicPr>
          <p:cNvPr id="34" name="Picture 33">
            <a:extLst>
              <a:ext uri="{FF2B5EF4-FFF2-40B4-BE49-F238E27FC236}">
                <a16:creationId xmlns:a16="http://schemas.microsoft.com/office/drawing/2014/main" id="{6AA31EEA-EF7D-42E3-8472-C0D15353CEC2}"/>
              </a:ext>
            </a:extLst>
          </p:cNvPr>
          <p:cNvPicPr>
            <a:picLocks noChangeAspect="1"/>
          </p:cNvPicPr>
          <p:nvPr/>
        </p:nvPicPr>
        <p:blipFill>
          <a:blip r:embed="rId9"/>
          <a:stretch>
            <a:fillRect/>
          </a:stretch>
        </p:blipFill>
        <p:spPr>
          <a:xfrm>
            <a:off x="2336555" y="5501869"/>
            <a:ext cx="8160834" cy="329361"/>
          </a:xfrm>
          <a:prstGeom prst="rect">
            <a:avLst/>
          </a:prstGeom>
        </p:spPr>
      </p:pic>
      <p:sp>
        <p:nvSpPr>
          <p:cNvPr id="37" name="TextBox 36">
            <a:extLst>
              <a:ext uri="{FF2B5EF4-FFF2-40B4-BE49-F238E27FC236}">
                <a16:creationId xmlns:a16="http://schemas.microsoft.com/office/drawing/2014/main" id="{3B71179B-DF07-405B-9A14-674669476053}"/>
              </a:ext>
            </a:extLst>
          </p:cNvPr>
          <p:cNvSpPr txBox="1"/>
          <p:nvPr/>
        </p:nvSpPr>
        <p:spPr>
          <a:xfrm>
            <a:off x="2597707" y="4826954"/>
            <a:ext cx="937244" cy="369332"/>
          </a:xfrm>
          <a:prstGeom prst="rect">
            <a:avLst/>
          </a:prstGeom>
          <a:noFill/>
        </p:spPr>
        <p:txBody>
          <a:bodyPr wrap="none" rtlCol="0">
            <a:spAutoFit/>
          </a:bodyPr>
          <a:lstStyle/>
          <a:p>
            <a:r>
              <a:rPr lang="en-US" dirty="0"/>
              <a:t>location</a:t>
            </a:r>
          </a:p>
        </p:txBody>
      </p:sp>
      <p:sp>
        <p:nvSpPr>
          <p:cNvPr id="38" name="TextBox 37">
            <a:extLst>
              <a:ext uri="{FF2B5EF4-FFF2-40B4-BE49-F238E27FC236}">
                <a16:creationId xmlns:a16="http://schemas.microsoft.com/office/drawing/2014/main" id="{81AACC93-2326-4188-9D12-1E1D57617DFD}"/>
              </a:ext>
            </a:extLst>
          </p:cNvPr>
          <p:cNvSpPr txBox="1"/>
          <p:nvPr/>
        </p:nvSpPr>
        <p:spPr>
          <a:xfrm>
            <a:off x="4895887" y="4476660"/>
            <a:ext cx="1799595" cy="646331"/>
          </a:xfrm>
          <a:prstGeom prst="rect">
            <a:avLst/>
          </a:prstGeom>
          <a:noFill/>
        </p:spPr>
        <p:txBody>
          <a:bodyPr wrap="none" rtlCol="0">
            <a:spAutoFit/>
          </a:bodyPr>
          <a:lstStyle/>
          <a:p>
            <a:pPr algn="ctr"/>
            <a:r>
              <a:rPr lang="en-US" dirty="0"/>
              <a:t>Row index where</a:t>
            </a:r>
          </a:p>
          <a:p>
            <a:pPr algn="ctr"/>
            <a:r>
              <a:rPr lang="en-US" dirty="0"/>
              <a:t>Type is Panda</a:t>
            </a:r>
          </a:p>
        </p:txBody>
      </p:sp>
      <p:sp>
        <p:nvSpPr>
          <p:cNvPr id="39" name="TextBox 38">
            <a:extLst>
              <a:ext uri="{FF2B5EF4-FFF2-40B4-BE49-F238E27FC236}">
                <a16:creationId xmlns:a16="http://schemas.microsoft.com/office/drawing/2014/main" id="{2A289C78-4F8D-4EBA-AA5C-0A672137181D}"/>
              </a:ext>
            </a:extLst>
          </p:cNvPr>
          <p:cNvSpPr txBox="1"/>
          <p:nvPr/>
        </p:nvSpPr>
        <p:spPr>
          <a:xfrm>
            <a:off x="8398191" y="4749083"/>
            <a:ext cx="2465034" cy="369332"/>
          </a:xfrm>
          <a:prstGeom prst="rect">
            <a:avLst/>
          </a:prstGeom>
          <a:noFill/>
        </p:spPr>
        <p:txBody>
          <a:bodyPr wrap="none" rtlCol="0">
            <a:spAutoFit/>
          </a:bodyPr>
          <a:lstStyle/>
          <a:p>
            <a:r>
              <a:rPr lang="en-US" dirty="0"/>
              <a:t>Column index Type, Diet</a:t>
            </a:r>
          </a:p>
        </p:txBody>
      </p:sp>
      <p:cxnSp>
        <p:nvCxnSpPr>
          <p:cNvPr id="40" name="Straight Arrow Connector 39">
            <a:extLst>
              <a:ext uri="{FF2B5EF4-FFF2-40B4-BE49-F238E27FC236}">
                <a16:creationId xmlns:a16="http://schemas.microsoft.com/office/drawing/2014/main" id="{AC70DB51-DECC-44EA-BF0C-6692BDCD451D}"/>
              </a:ext>
            </a:extLst>
          </p:cNvPr>
          <p:cNvCxnSpPr>
            <a:stCxn id="37" idx="2"/>
          </p:cNvCxnSpPr>
          <p:nvPr/>
        </p:nvCxnSpPr>
        <p:spPr>
          <a:xfrm>
            <a:off x="3066329" y="5196286"/>
            <a:ext cx="492211" cy="305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F99B19A-E082-4D02-BC7B-EB260563DCDE}"/>
              </a:ext>
            </a:extLst>
          </p:cNvPr>
          <p:cNvCxnSpPr>
            <a:cxnSpLocks/>
            <a:stCxn id="38" idx="2"/>
          </p:cNvCxnSpPr>
          <p:nvPr/>
        </p:nvCxnSpPr>
        <p:spPr>
          <a:xfrm>
            <a:off x="5795685" y="5122991"/>
            <a:ext cx="79335" cy="302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1C54A24-1EA0-47BE-A508-EE71E565CBDE}"/>
              </a:ext>
            </a:extLst>
          </p:cNvPr>
          <p:cNvCxnSpPr>
            <a:cxnSpLocks/>
          </p:cNvCxnSpPr>
          <p:nvPr/>
        </p:nvCxnSpPr>
        <p:spPr>
          <a:xfrm flipH="1">
            <a:off x="8968740" y="5039956"/>
            <a:ext cx="266702" cy="385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025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B9DF88-5E24-6FA8-D5A4-4D5054D1B0BB}"/>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4842B-CE4F-4435-A5C7-E310D558178F}"/>
              </a:ext>
            </a:extLst>
          </p:cNvPr>
          <p:cNvSpPr>
            <a:spLocks noGrp="1"/>
          </p:cNvSpPr>
          <p:nvPr>
            <p:ph type="title"/>
          </p:nvPr>
        </p:nvSpPr>
        <p:spPr/>
        <p:txBody>
          <a:bodyPr/>
          <a:lstStyle/>
          <a:p>
            <a:r>
              <a:rPr lang="en-US" dirty="0" err="1"/>
              <a:t>Plotly</a:t>
            </a:r>
            <a:r>
              <a:rPr lang="en-US" dirty="0"/>
              <a:t> – Digging Deeper</a:t>
            </a:r>
          </a:p>
        </p:txBody>
      </p:sp>
      <p:pic>
        <p:nvPicPr>
          <p:cNvPr id="7" name="Content Placeholder 6" descr="A picture containing chart&#10;&#10;Description automatically generated">
            <a:extLst>
              <a:ext uri="{FF2B5EF4-FFF2-40B4-BE49-F238E27FC236}">
                <a16:creationId xmlns:a16="http://schemas.microsoft.com/office/drawing/2014/main" id="{BDD76074-677E-4C6A-9C8F-E3612E5786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1" y="1383223"/>
            <a:ext cx="3632902" cy="2338440"/>
          </a:xfrm>
        </p:spPr>
      </p:pic>
      <p:pic>
        <p:nvPicPr>
          <p:cNvPr id="9" name="Picture 8" descr="A group of penguins&#10;&#10;Description automatically generated with low confidence">
            <a:extLst>
              <a:ext uri="{FF2B5EF4-FFF2-40B4-BE49-F238E27FC236}">
                <a16:creationId xmlns:a16="http://schemas.microsoft.com/office/drawing/2014/main" id="{1487C22E-7737-47A0-9027-C28D957C0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3721663"/>
            <a:ext cx="3632902" cy="2167632"/>
          </a:xfrm>
          <a:prstGeom prst="rect">
            <a:avLst/>
          </a:prstGeom>
        </p:spPr>
      </p:pic>
      <p:sp>
        <p:nvSpPr>
          <p:cNvPr id="6" name="Content Placeholder 2">
            <a:extLst>
              <a:ext uri="{FF2B5EF4-FFF2-40B4-BE49-F238E27FC236}">
                <a16:creationId xmlns:a16="http://schemas.microsoft.com/office/drawing/2014/main" id="{A44518BE-BE8F-46E6-AB94-254268D0760D}"/>
              </a:ext>
            </a:extLst>
          </p:cNvPr>
          <p:cNvSpPr txBox="1">
            <a:spLocks/>
          </p:cNvSpPr>
          <p:nvPr/>
        </p:nvSpPr>
        <p:spPr>
          <a:xfrm>
            <a:off x="4924426" y="1825625"/>
            <a:ext cx="64293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Plotly</a:t>
            </a:r>
            <a:r>
              <a:rPr lang="en-US" dirty="0"/>
              <a:t> express – Main interface </a:t>
            </a:r>
          </a:p>
          <a:p>
            <a:r>
              <a:rPr lang="en-US" dirty="0"/>
              <a:t>Figure factory – Specialized figures built from graph objects</a:t>
            </a:r>
          </a:p>
          <a:p>
            <a:r>
              <a:rPr lang="en-US" dirty="0"/>
              <a:t>Graph objects – More detailed control of plots</a:t>
            </a:r>
          </a:p>
          <a:p>
            <a:pPr marL="0" indent="0">
              <a:buNone/>
            </a:pPr>
            <a:endParaRPr lang="en-US" dirty="0"/>
          </a:p>
        </p:txBody>
      </p:sp>
      <p:sp>
        <p:nvSpPr>
          <p:cNvPr id="8" name="TextBox 7">
            <a:extLst>
              <a:ext uri="{FF2B5EF4-FFF2-40B4-BE49-F238E27FC236}">
                <a16:creationId xmlns:a16="http://schemas.microsoft.com/office/drawing/2014/main" id="{0EEAEB63-1D1C-443A-AD79-BF20FFF4DDD8}"/>
              </a:ext>
            </a:extLst>
          </p:cNvPr>
          <p:cNvSpPr txBox="1"/>
          <p:nvPr/>
        </p:nvSpPr>
        <p:spPr>
          <a:xfrm>
            <a:off x="177289" y="6376789"/>
            <a:ext cx="1826771" cy="369332"/>
          </a:xfrm>
          <a:prstGeom prst="rect">
            <a:avLst/>
          </a:prstGeom>
          <a:noFill/>
        </p:spPr>
        <p:txBody>
          <a:bodyPr wrap="square">
            <a:spAutoFit/>
          </a:bodyPr>
          <a:lstStyle/>
          <a:p>
            <a:r>
              <a:rPr lang="en-US" dirty="0">
                <a:hlinkClick r:id="rId4"/>
              </a:rPr>
              <a:t>Palmer Penguins</a:t>
            </a:r>
            <a:endParaRPr lang="en-US" dirty="0"/>
          </a:p>
        </p:txBody>
      </p:sp>
    </p:spTree>
    <p:extLst>
      <p:ext uri="{BB962C8B-B14F-4D97-AF65-F5344CB8AC3E}">
        <p14:creationId xmlns:p14="http://schemas.microsoft.com/office/powerpoint/2010/main" val="203882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93C2A6-5BB4-1A01-3D15-7EC29A6266D7}"/>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84842B-CE4F-4435-A5C7-E310D558178F}"/>
              </a:ext>
            </a:extLst>
          </p:cNvPr>
          <p:cNvSpPr>
            <a:spLocks noGrp="1"/>
          </p:cNvSpPr>
          <p:nvPr>
            <p:ph type="title"/>
          </p:nvPr>
        </p:nvSpPr>
        <p:spPr/>
        <p:txBody>
          <a:bodyPr/>
          <a:lstStyle/>
          <a:p>
            <a:r>
              <a:rPr lang="en-US" dirty="0" err="1"/>
              <a:t>Plotly</a:t>
            </a:r>
            <a:r>
              <a:rPr lang="en-US" dirty="0"/>
              <a:t> – Digging Deeper</a:t>
            </a:r>
          </a:p>
        </p:txBody>
      </p:sp>
      <p:pic>
        <p:nvPicPr>
          <p:cNvPr id="7" name="Content Placeholder 6" descr="A picture containing chart&#10;&#10;Description automatically generated">
            <a:extLst>
              <a:ext uri="{FF2B5EF4-FFF2-40B4-BE49-F238E27FC236}">
                <a16:creationId xmlns:a16="http://schemas.microsoft.com/office/drawing/2014/main" id="{BDD76074-677E-4C6A-9C8F-E3612E5786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6876" y="4819649"/>
            <a:ext cx="2108664" cy="1357313"/>
          </a:xfrm>
        </p:spPr>
      </p:pic>
      <p:pic>
        <p:nvPicPr>
          <p:cNvPr id="9" name="Picture 8" descr="A group of penguins&#10;&#10;Description automatically generated with low confidence">
            <a:extLst>
              <a:ext uri="{FF2B5EF4-FFF2-40B4-BE49-F238E27FC236}">
                <a16:creationId xmlns:a16="http://schemas.microsoft.com/office/drawing/2014/main" id="{1487C22E-7737-47A0-9027-C28D957C0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768" y="4714053"/>
            <a:ext cx="2451803" cy="1462909"/>
          </a:xfrm>
          <a:prstGeom prst="rect">
            <a:avLst/>
          </a:prstGeom>
        </p:spPr>
      </p:pic>
      <p:sp>
        <p:nvSpPr>
          <p:cNvPr id="6" name="Content Placeholder 2">
            <a:extLst>
              <a:ext uri="{FF2B5EF4-FFF2-40B4-BE49-F238E27FC236}">
                <a16:creationId xmlns:a16="http://schemas.microsoft.com/office/drawing/2014/main" id="{A44518BE-BE8F-46E6-AB94-254268D0760D}"/>
              </a:ext>
            </a:extLst>
          </p:cNvPr>
          <p:cNvSpPr txBox="1">
            <a:spLocks/>
          </p:cNvSpPr>
          <p:nvPr/>
        </p:nvSpPr>
        <p:spPr>
          <a:xfrm>
            <a:off x="4924426" y="1825625"/>
            <a:ext cx="64293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Plotly</a:t>
            </a:r>
            <a:r>
              <a:rPr lang="en-US" dirty="0"/>
              <a:t> express – Main interface </a:t>
            </a:r>
          </a:p>
          <a:p>
            <a:r>
              <a:rPr lang="en-US" dirty="0"/>
              <a:t>Figure factory – Specialized figures built from graph objects</a:t>
            </a:r>
          </a:p>
          <a:p>
            <a:r>
              <a:rPr lang="en-US" dirty="0"/>
              <a:t>Graph objects – More detailed control of plots</a:t>
            </a:r>
          </a:p>
          <a:p>
            <a:pPr marL="0" indent="0">
              <a:buNone/>
            </a:pPr>
            <a:endParaRPr lang="en-US" dirty="0"/>
          </a:p>
        </p:txBody>
      </p:sp>
      <p:pic>
        <p:nvPicPr>
          <p:cNvPr id="14" name="Picture 13">
            <a:extLst>
              <a:ext uri="{FF2B5EF4-FFF2-40B4-BE49-F238E27FC236}">
                <a16:creationId xmlns:a16="http://schemas.microsoft.com/office/drawing/2014/main" id="{389D59A0-3C53-4C64-8FD2-EFACC11F9AA0}"/>
              </a:ext>
            </a:extLst>
          </p:cNvPr>
          <p:cNvPicPr>
            <a:picLocks noChangeAspect="1"/>
          </p:cNvPicPr>
          <p:nvPr/>
        </p:nvPicPr>
        <p:blipFill>
          <a:blip r:embed="rId4"/>
          <a:stretch>
            <a:fillRect/>
          </a:stretch>
        </p:blipFill>
        <p:spPr>
          <a:xfrm>
            <a:off x="705249" y="3846040"/>
            <a:ext cx="3971801" cy="2116950"/>
          </a:xfrm>
          <a:prstGeom prst="rect">
            <a:avLst/>
          </a:prstGeom>
        </p:spPr>
      </p:pic>
      <p:pic>
        <p:nvPicPr>
          <p:cNvPr id="16" name="Picture 15">
            <a:extLst>
              <a:ext uri="{FF2B5EF4-FFF2-40B4-BE49-F238E27FC236}">
                <a16:creationId xmlns:a16="http://schemas.microsoft.com/office/drawing/2014/main" id="{DD83FB02-4A06-4A66-B7D4-FC6982241993}"/>
              </a:ext>
            </a:extLst>
          </p:cNvPr>
          <p:cNvPicPr>
            <a:picLocks noChangeAspect="1"/>
          </p:cNvPicPr>
          <p:nvPr/>
        </p:nvPicPr>
        <p:blipFill>
          <a:blip r:embed="rId5"/>
          <a:stretch>
            <a:fillRect/>
          </a:stretch>
        </p:blipFill>
        <p:spPr>
          <a:xfrm>
            <a:off x="705248" y="1417939"/>
            <a:ext cx="3971801" cy="2116950"/>
          </a:xfrm>
          <a:prstGeom prst="rect">
            <a:avLst/>
          </a:prstGeom>
        </p:spPr>
      </p:pic>
      <p:grpSp>
        <p:nvGrpSpPr>
          <p:cNvPr id="21" name="Group 20">
            <a:extLst>
              <a:ext uri="{FF2B5EF4-FFF2-40B4-BE49-F238E27FC236}">
                <a16:creationId xmlns:a16="http://schemas.microsoft.com/office/drawing/2014/main" id="{ED40627E-E8E1-4C8B-8D0F-0F11681DE2AB}"/>
              </a:ext>
            </a:extLst>
          </p:cNvPr>
          <p:cNvGrpSpPr/>
          <p:nvPr/>
        </p:nvGrpSpPr>
        <p:grpSpPr>
          <a:xfrm>
            <a:off x="4429673" y="4166615"/>
            <a:ext cx="1956307" cy="1636867"/>
            <a:chOff x="4429673" y="4166615"/>
            <a:chExt cx="1956307" cy="1636867"/>
          </a:xfrm>
        </p:grpSpPr>
        <p:pic>
          <p:nvPicPr>
            <p:cNvPr id="19" name="Picture 18">
              <a:extLst>
                <a:ext uri="{FF2B5EF4-FFF2-40B4-BE49-F238E27FC236}">
                  <a16:creationId xmlns:a16="http://schemas.microsoft.com/office/drawing/2014/main" id="{A5D66BBA-3778-46B8-81A4-6906DC16D650}"/>
                </a:ext>
              </a:extLst>
            </p:cNvPr>
            <p:cNvPicPr>
              <a:picLocks noChangeAspect="1"/>
            </p:cNvPicPr>
            <p:nvPr/>
          </p:nvPicPr>
          <p:blipFill rotWithShape="1">
            <a:blip r:embed="rId6"/>
            <a:srcRect l="25805" t="36232" r="31287"/>
            <a:stretch/>
          </p:blipFill>
          <p:spPr>
            <a:xfrm>
              <a:off x="4429673" y="4587703"/>
              <a:ext cx="1956307" cy="1215779"/>
            </a:xfrm>
            <a:prstGeom prst="rect">
              <a:avLst/>
            </a:prstGeom>
          </p:spPr>
        </p:pic>
        <p:pic>
          <p:nvPicPr>
            <p:cNvPr id="20" name="Picture 19">
              <a:extLst>
                <a:ext uri="{FF2B5EF4-FFF2-40B4-BE49-F238E27FC236}">
                  <a16:creationId xmlns:a16="http://schemas.microsoft.com/office/drawing/2014/main" id="{BD12CCF8-05A4-43FB-92FE-D4C529BE967D}"/>
                </a:ext>
              </a:extLst>
            </p:cNvPr>
            <p:cNvPicPr>
              <a:picLocks noChangeAspect="1"/>
            </p:cNvPicPr>
            <p:nvPr/>
          </p:nvPicPr>
          <p:blipFill rotWithShape="1">
            <a:blip r:embed="rId6"/>
            <a:srcRect l="31231" t="14146" r="31287"/>
            <a:stretch/>
          </p:blipFill>
          <p:spPr>
            <a:xfrm>
              <a:off x="4677049" y="4166615"/>
              <a:ext cx="1708931" cy="1636867"/>
            </a:xfrm>
            <a:prstGeom prst="rect">
              <a:avLst/>
            </a:prstGeom>
          </p:spPr>
        </p:pic>
      </p:grpSp>
      <p:cxnSp>
        <p:nvCxnSpPr>
          <p:cNvPr id="26" name="Straight Arrow Connector 25">
            <a:extLst>
              <a:ext uri="{FF2B5EF4-FFF2-40B4-BE49-F238E27FC236}">
                <a16:creationId xmlns:a16="http://schemas.microsoft.com/office/drawing/2014/main" id="{4FC557AC-62D4-4415-A099-74CAB2A0A0A3}"/>
              </a:ext>
            </a:extLst>
          </p:cNvPr>
          <p:cNvCxnSpPr/>
          <p:nvPr/>
        </p:nvCxnSpPr>
        <p:spPr>
          <a:xfrm>
            <a:off x="5080000" y="3429000"/>
            <a:ext cx="0" cy="6794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18D41E9-1F9A-454B-A7D7-230B4DED37FD}"/>
              </a:ext>
            </a:extLst>
          </p:cNvPr>
          <p:cNvCxnSpPr>
            <a:cxnSpLocks/>
          </p:cNvCxnSpPr>
          <p:nvPr/>
        </p:nvCxnSpPr>
        <p:spPr>
          <a:xfrm flipH="1">
            <a:off x="4108450" y="2552700"/>
            <a:ext cx="971550" cy="16368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5E5F4D4-5996-46C8-9911-AB5700C33B11}"/>
              </a:ext>
            </a:extLst>
          </p:cNvPr>
          <p:cNvCxnSpPr>
            <a:cxnSpLocks/>
          </p:cNvCxnSpPr>
          <p:nvPr/>
        </p:nvCxnSpPr>
        <p:spPr>
          <a:xfrm flipH="1">
            <a:off x="4191000" y="2032000"/>
            <a:ext cx="889000" cy="3556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0989B549-E240-454E-9B25-DA7514856292}"/>
              </a:ext>
            </a:extLst>
          </p:cNvPr>
          <p:cNvSpPr txBox="1"/>
          <p:nvPr/>
        </p:nvSpPr>
        <p:spPr>
          <a:xfrm>
            <a:off x="177289" y="6376789"/>
            <a:ext cx="1826771" cy="369332"/>
          </a:xfrm>
          <a:prstGeom prst="rect">
            <a:avLst/>
          </a:prstGeom>
          <a:noFill/>
        </p:spPr>
        <p:txBody>
          <a:bodyPr wrap="square">
            <a:spAutoFit/>
          </a:bodyPr>
          <a:lstStyle/>
          <a:p>
            <a:r>
              <a:rPr lang="en-US" dirty="0">
                <a:hlinkClick r:id="rId7"/>
              </a:rPr>
              <a:t>Palmer Penguins</a:t>
            </a:r>
            <a:endParaRPr lang="en-US" dirty="0"/>
          </a:p>
        </p:txBody>
      </p:sp>
    </p:spTree>
    <p:extLst>
      <p:ext uri="{BB962C8B-B14F-4D97-AF65-F5344CB8AC3E}">
        <p14:creationId xmlns:p14="http://schemas.microsoft.com/office/powerpoint/2010/main" val="2952054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0803-91A7-2923-C146-545B7B48FC79}"/>
              </a:ext>
            </a:extLst>
          </p:cNvPr>
          <p:cNvSpPr>
            <a:spLocks noGrp="1"/>
          </p:cNvSpPr>
          <p:nvPr>
            <p:ph type="title"/>
          </p:nvPr>
        </p:nvSpPr>
        <p:spPr/>
        <p:txBody>
          <a:bodyPr/>
          <a:lstStyle/>
          <a:p>
            <a:r>
              <a:rPr lang="en-US" dirty="0"/>
              <a:t>Introduction</a:t>
            </a:r>
          </a:p>
        </p:txBody>
      </p:sp>
      <p:sp>
        <p:nvSpPr>
          <p:cNvPr id="3" name="Text Placeholder 2">
            <a:extLst>
              <a:ext uri="{FF2B5EF4-FFF2-40B4-BE49-F238E27FC236}">
                <a16:creationId xmlns:a16="http://schemas.microsoft.com/office/drawing/2014/main" id="{6AF3C0E1-B969-A8E0-3F9A-E0718EF837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3079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1BCF07-4273-91BB-AFCF-CD3A48DF973C}"/>
              </a:ext>
            </a:extLst>
          </p:cNvPr>
          <p:cNvSpPr/>
          <p:nvPr/>
        </p:nvSpPr>
        <p:spPr>
          <a:xfrm>
            <a:off x="0" y="1"/>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C11C48-BB53-415E-BD17-645144924E84}"/>
              </a:ext>
            </a:extLst>
          </p:cNvPr>
          <p:cNvSpPr>
            <a:spLocks noGrp="1"/>
          </p:cNvSpPr>
          <p:nvPr>
            <p:ph type="title"/>
          </p:nvPr>
        </p:nvSpPr>
        <p:spPr/>
        <p:txBody>
          <a:bodyPr/>
          <a:lstStyle/>
          <a:p>
            <a:r>
              <a:rPr lang="en-US" dirty="0"/>
              <a:t>Other resources</a:t>
            </a:r>
          </a:p>
        </p:txBody>
      </p:sp>
      <p:sp>
        <p:nvSpPr>
          <p:cNvPr id="3" name="Content Placeholder 2">
            <a:extLst>
              <a:ext uri="{FF2B5EF4-FFF2-40B4-BE49-F238E27FC236}">
                <a16:creationId xmlns:a16="http://schemas.microsoft.com/office/drawing/2014/main" id="{4FCCA175-1769-4649-A105-256F9BC0D10D}"/>
              </a:ext>
            </a:extLst>
          </p:cNvPr>
          <p:cNvSpPr>
            <a:spLocks noGrp="1"/>
          </p:cNvSpPr>
          <p:nvPr>
            <p:ph idx="1"/>
          </p:nvPr>
        </p:nvSpPr>
        <p:spPr/>
        <p:txBody>
          <a:bodyPr/>
          <a:lstStyle/>
          <a:p>
            <a:r>
              <a:rPr lang="en-US" dirty="0">
                <a:hlinkClick r:id="rId2"/>
              </a:rPr>
              <a:t>Python Graph Gallery</a:t>
            </a:r>
            <a:endParaRPr lang="en-US" dirty="0"/>
          </a:p>
          <a:p>
            <a:endParaRPr lang="en-US" dirty="0"/>
          </a:p>
        </p:txBody>
      </p:sp>
      <p:pic>
        <p:nvPicPr>
          <p:cNvPr id="6" name="Picture 5">
            <a:extLst>
              <a:ext uri="{FF2B5EF4-FFF2-40B4-BE49-F238E27FC236}">
                <a16:creationId xmlns:a16="http://schemas.microsoft.com/office/drawing/2014/main" id="{F45907E5-9490-4095-AA81-41D128CA78EF}"/>
              </a:ext>
            </a:extLst>
          </p:cNvPr>
          <p:cNvPicPr>
            <a:picLocks noChangeAspect="1"/>
          </p:cNvPicPr>
          <p:nvPr/>
        </p:nvPicPr>
        <p:blipFill rotWithShape="1">
          <a:blip r:embed="rId3"/>
          <a:srcRect t="39512"/>
          <a:stretch/>
        </p:blipFill>
        <p:spPr>
          <a:xfrm>
            <a:off x="985025" y="2344621"/>
            <a:ext cx="5383850" cy="4148254"/>
          </a:xfrm>
          <a:prstGeom prst="rect">
            <a:avLst/>
          </a:prstGeom>
        </p:spPr>
      </p:pic>
      <p:pic>
        <p:nvPicPr>
          <p:cNvPr id="11" name="Picture 10">
            <a:extLst>
              <a:ext uri="{FF2B5EF4-FFF2-40B4-BE49-F238E27FC236}">
                <a16:creationId xmlns:a16="http://schemas.microsoft.com/office/drawing/2014/main" id="{4A0666B1-A636-408B-BAC3-A5959F498361}"/>
              </a:ext>
            </a:extLst>
          </p:cNvPr>
          <p:cNvPicPr>
            <a:picLocks noChangeAspect="1"/>
          </p:cNvPicPr>
          <p:nvPr/>
        </p:nvPicPr>
        <p:blipFill>
          <a:blip r:embed="rId4"/>
          <a:stretch>
            <a:fillRect/>
          </a:stretch>
        </p:blipFill>
        <p:spPr>
          <a:xfrm>
            <a:off x="7620929" y="1027906"/>
            <a:ext cx="3886200" cy="3886200"/>
          </a:xfrm>
          <a:prstGeom prst="rect">
            <a:avLst/>
          </a:prstGeom>
        </p:spPr>
      </p:pic>
      <p:pic>
        <p:nvPicPr>
          <p:cNvPr id="13" name="Picture 12">
            <a:extLst>
              <a:ext uri="{FF2B5EF4-FFF2-40B4-BE49-F238E27FC236}">
                <a16:creationId xmlns:a16="http://schemas.microsoft.com/office/drawing/2014/main" id="{1FCFC23F-41E7-4929-9D38-214D50869A55}"/>
              </a:ext>
            </a:extLst>
          </p:cNvPr>
          <p:cNvPicPr>
            <a:picLocks noChangeAspect="1"/>
          </p:cNvPicPr>
          <p:nvPr/>
        </p:nvPicPr>
        <p:blipFill>
          <a:blip r:embed="rId5"/>
          <a:stretch>
            <a:fillRect/>
          </a:stretch>
        </p:blipFill>
        <p:spPr>
          <a:xfrm>
            <a:off x="7206592" y="4991894"/>
            <a:ext cx="4714875" cy="1676400"/>
          </a:xfrm>
          <a:prstGeom prst="rect">
            <a:avLst/>
          </a:prstGeom>
        </p:spPr>
      </p:pic>
      <p:sp>
        <p:nvSpPr>
          <p:cNvPr id="16" name="Oval 15">
            <a:extLst>
              <a:ext uri="{FF2B5EF4-FFF2-40B4-BE49-F238E27FC236}">
                <a16:creationId xmlns:a16="http://schemas.microsoft.com/office/drawing/2014/main" id="{D9C2461C-B2C0-40A3-BE91-9D6C0D5ED9E9}"/>
              </a:ext>
            </a:extLst>
          </p:cNvPr>
          <p:cNvSpPr/>
          <p:nvPr/>
        </p:nvSpPr>
        <p:spPr>
          <a:xfrm>
            <a:off x="1027226" y="2645033"/>
            <a:ext cx="711588" cy="711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3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55C5FA-0A97-7D91-A88A-C9D8DE98CCAF}"/>
              </a:ext>
            </a:extLst>
          </p:cNvPr>
          <p:cNvSpPr/>
          <p:nvPr/>
        </p:nvSpPr>
        <p:spPr>
          <a:xfrm>
            <a:off x="4224614" y="1"/>
            <a:ext cx="796738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grpSp>
        <p:nvGrpSpPr>
          <p:cNvPr id="85" name="Group 84">
            <a:extLst>
              <a:ext uri="{FF2B5EF4-FFF2-40B4-BE49-F238E27FC236}">
                <a16:creationId xmlns:a16="http://schemas.microsoft.com/office/drawing/2014/main" id="{D90E30F7-1C0D-4A5F-9F09-56E0069BEB3D}"/>
              </a:ext>
            </a:extLst>
          </p:cNvPr>
          <p:cNvGrpSpPr/>
          <p:nvPr/>
        </p:nvGrpSpPr>
        <p:grpSpPr>
          <a:xfrm>
            <a:off x="5681459" y="1001057"/>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6200000">
            <a:off x="5770874" y="1252783"/>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a:off x="4530515" y="3574681"/>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a:off x="4873462" y="4472980"/>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a:off x="5681458" y="2023405"/>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6" name="Parallelogram 15">
            <a:extLst>
              <a:ext uri="{FF2B5EF4-FFF2-40B4-BE49-F238E27FC236}">
                <a16:creationId xmlns:a16="http://schemas.microsoft.com/office/drawing/2014/main" id="{A0B1351E-A54A-4478-B24A-CBD9A30487D6}"/>
              </a:ext>
            </a:extLst>
          </p:cNvPr>
          <p:cNvSpPr/>
          <p:nvPr/>
        </p:nvSpPr>
        <p:spPr>
          <a:xfrm rot="5400000" flipV="1">
            <a:off x="9333230" y="5697250"/>
            <a:ext cx="994119" cy="416821"/>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1675450" y="5218600"/>
            <a:ext cx="91185" cy="5708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10443072" y="5004229"/>
            <a:ext cx="1080308" cy="188905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9784696" y="4956501"/>
            <a:ext cx="1981940" cy="570877"/>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4581CEA-2507-4E25-A3A2-BBB2B1E834CB}"/>
              </a:ext>
            </a:extLst>
          </p:cNvPr>
          <p:cNvGrpSpPr/>
          <p:nvPr/>
        </p:nvGrpSpPr>
        <p:grpSpPr>
          <a:xfrm>
            <a:off x="9621878" y="5587799"/>
            <a:ext cx="2305874" cy="1080308"/>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Left Brace 6">
            <a:extLst>
              <a:ext uri="{FF2B5EF4-FFF2-40B4-BE49-F238E27FC236}">
                <a16:creationId xmlns:a16="http://schemas.microsoft.com/office/drawing/2014/main" id="{C6C59258-AD9F-446F-9511-AD62226A38F0}"/>
              </a:ext>
            </a:extLst>
          </p:cNvPr>
          <p:cNvSpPr/>
          <p:nvPr/>
        </p:nvSpPr>
        <p:spPr>
          <a:xfrm>
            <a:off x="5105218" y="2023405"/>
            <a:ext cx="509179" cy="2125588"/>
          </a:xfrm>
          <a:prstGeom prst="leftBrace">
            <a:avLst>
              <a:gd name="adj1" fmla="val 38264"/>
              <a:gd name="adj2" fmla="val 50000"/>
            </a:avLst>
          </a:prstGeom>
          <a:ln w="28575">
            <a:solidFill>
              <a:srgbClr val="5CD7DE"/>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04A25BC-201A-43D8-986B-0E23261D3FFF}"/>
              </a:ext>
            </a:extLst>
          </p:cNvPr>
          <p:cNvCxnSpPr>
            <a:cxnSpLocks/>
            <a:stCxn id="7" idx="1"/>
          </p:cNvCxnSpPr>
          <p:nvPr/>
        </p:nvCxnSpPr>
        <p:spPr>
          <a:xfrm flipH="1">
            <a:off x="3464300" y="3086199"/>
            <a:ext cx="1640918" cy="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492E0D8-2186-46FD-B14F-D099641293C3}"/>
              </a:ext>
            </a:extLst>
          </p:cNvPr>
          <p:cNvCxnSpPr>
            <a:cxnSpLocks/>
          </p:cNvCxnSpPr>
          <p:nvPr/>
        </p:nvCxnSpPr>
        <p:spPr>
          <a:xfrm flipH="1" flipV="1">
            <a:off x="2838450" y="3611734"/>
            <a:ext cx="2568689" cy="1201394"/>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4850AA-853E-4E01-B4E6-F93E0B7E6983}"/>
              </a:ext>
            </a:extLst>
          </p:cNvPr>
          <p:cNvCxnSpPr>
            <a:cxnSpLocks/>
          </p:cNvCxnSpPr>
          <p:nvPr/>
        </p:nvCxnSpPr>
        <p:spPr>
          <a:xfrm flipH="1" flipV="1">
            <a:off x="2038263" y="4105075"/>
            <a:ext cx="3365473" cy="708053"/>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ACE9E2-86A5-412D-8720-CE9B48F9949D}"/>
              </a:ext>
            </a:extLst>
          </p:cNvPr>
          <p:cNvCxnSpPr>
            <a:cxnSpLocks/>
          </p:cNvCxnSpPr>
          <p:nvPr/>
        </p:nvCxnSpPr>
        <p:spPr>
          <a:xfrm flipH="1">
            <a:off x="2820447" y="1281560"/>
            <a:ext cx="2583289" cy="1268089"/>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6E6C58-99B1-4E7C-A3E4-1A979A56B5A0}"/>
              </a:ext>
            </a:extLst>
          </p:cNvPr>
          <p:cNvCxnSpPr>
            <a:cxnSpLocks/>
          </p:cNvCxnSpPr>
          <p:nvPr/>
        </p:nvCxnSpPr>
        <p:spPr>
          <a:xfrm flipH="1">
            <a:off x="2038263" y="1281559"/>
            <a:ext cx="3365473" cy="78455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1AFAFDD-3D3B-4BDB-A885-A359194AA958}"/>
              </a:ext>
            </a:extLst>
          </p:cNvPr>
          <p:cNvSpPr txBox="1"/>
          <p:nvPr/>
        </p:nvSpPr>
        <p:spPr>
          <a:xfrm>
            <a:off x="768770" y="1811299"/>
            <a:ext cx="509179" cy="369332"/>
          </a:xfrm>
          <a:prstGeom prst="rect">
            <a:avLst/>
          </a:prstGeom>
          <a:noFill/>
        </p:spPr>
        <p:txBody>
          <a:bodyPr wrap="square">
            <a:spAutoFit/>
          </a:bodyPr>
          <a:lstStyle/>
          <a:p>
            <a:pPr algn="ctr"/>
            <a:r>
              <a:rPr lang="en-US" dirty="0"/>
              <a:t>✔</a:t>
            </a:r>
          </a:p>
        </p:txBody>
      </p:sp>
      <p:sp>
        <p:nvSpPr>
          <p:cNvPr id="41" name="TextBox 40">
            <a:extLst>
              <a:ext uri="{FF2B5EF4-FFF2-40B4-BE49-F238E27FC236}">
                <a16:creationId xmlns:a16="http://schemas.microsoft.com/office/drawing/2014/main" id="{1B5725E6-00A0-47B2-8F49-349E10F0E5E5}"/>
              </a:ext>
            </a:extLst>
          </p:cNvPr>
          <p:cNvSpPr txBox="1"/>
          <p:nvPr/>
        </p:nvSpPr>
        <p:spPr>
          <a:xfrm>
            <a:off x="768770" y="2837911"/>
            <a:ext cx="509179" cy="369332"/>
          </a:xfrm>
          <a:prstGeom prst="rect">
            <a:avLst/>
          </a:prstGeom>
          <a:noFill/>
        </p:spPr>
        <p:txBody>
          <a:bodyPr wrap="square">
            <a:spAutoFit/>
          </a:bodyPr>
          <a:lstStyle/>
          <a:p>
            <a:pPr algn="ctr"/>
            <a:r>
              <a:rPr lang="en-US" dirty="0"/>
              <a:t>✔</a:t>
            </a:r>
          </a:p>
        </p:txBody>
      </p:sp>
      <p:sp>
        <p:nvSpPr>
          <p:cNvPr id="48" name="TextBox 47">
            <a:extLst>
              <a:ext uri="{FF2B5EF4-FFF2-40B4-BE49-F238E27FC236}">
                <a16:creationId xmlns:a16="http://schemas.microsoft.com/office/drawing/2014/main" id="{28D2A900-E756-4648-9EAC-7A61730F1DE0}"/>
              </a:ext>
            </a:extLst>
          </p:cNvPr>
          <p:cNvSpPr txBox="1"/>
          <p:nvPr/>
        </p:nvSpPr>
        <p:spPr>
          <a:xfrm>
            <a:off x="768770" y="2320849"/>
            <a:ext cx="509179" cy="369332"/>
          </a:xfrm>
          <a:prstGeom prst="rect">
            <a:avLst/>
          </a:prstGeom>
          <a:noFill/>
        </p:spPr>
        <p:txBody>
          <a:bodyPr wrap="square">
            <a:spAutoFit/>
          </a:bodyPr>
          <a:lstStyle/>
          <a:p>
            <a:pPr algn="ctr"/>
            <a:r>
              <a:rPr lang="en-US" dirty="0"/>
              <a:t>✔</a:t>
            </a:r>
          </a:p>
        </p:txBody>
      </p:sp>
    </p:spTree>
    <p:extLst>
      <p:ext uri="{BB962C8B-B14F-4D97-AF65-F5344CB8AC3E}">
        <p14:creationId xmlns:p14="http://schemas.microsoft.com/office/powerpoint/2010/main" val="3620607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955F-80D8-42F8-8108-78393E86552F}"/>
              </a:ext>
            </a:extLst>
          </p:cNvPr>
          <p:cNvSpPr>
            <a:spLocks noGrp="1"/>
          </p:cNvSpPr>
          <p:nvPr>
            <p:ph type="title"/>
          </p:nvPr>
        </p:nvSpPr>
        <p:spPr/>
        <p:txBody>
          <a:bodyPr/>
          <a:lstStyle/>
          <a:p>
            <a:r>
              <a:rPr lang="en-US" dirty="0"/>
              <a:t>Git</a:t>
            </a:r>
          </a:p>
        </p:txBody>
      </p:sp>
      <p:sp>
        <p:nvSpPr>
          <p:cNvPr id="3" name="Content Placeholder 2">
            <a:extLst>
              <a:ext uri="{FF2B5EF4-FFF2-40B4-BE49-F238E27FC236}">
                <a16:creationId xmlns:a16="http://schemas.microsoft.com/office/drawing/2014/main" id="{7B7EC5CD-56AE-4E12-B530-8A6FB27EF43E}"/>
              </a:ext>
            </a:extLst>
          </p:cNvPr>
          <p:cNvSpPr>
            <a:spLocks noGrp="1"/>
          </p:cNvSpPr>
          <p:nvPr>
            <p:ph idx="1"/>
          </p:nvPr>
        </p:nvSpPr>
        <p:spPr>
          <a:xfrm>
            <a:off x="485918" y="1825625"/>
            <a:ext cx="4262782" cy="4351338"/>
          </a:xfrm>
        </p:spPr>
        <p:txBody>
          <a:bodyPr>
            <a:normAutofit fontScale="92500" lnSpcReduction="20000"/>
          </a:bodyPr>
          <a:lstStyle/>
          <a:p>
            <a:r>
              <a:rPr lang="en-US" dirty="0"/>
              <a:t>Track changes + backup</a:t>
            </a:r>
          </a:p>
          <a:p>
            <a:r>
              <a:rPr lang="en-US" dirty="0"/>
              <a:t>Useful </a:t>
            </a:r>
            <a:r>
              <a:rPr lang="en-US" i="1" dirty="0"/>
              <a:t>even</a:t>
            </a:r>
            <a:r>
              <a:rPr lang="en-US" dirty="0"/>
              <a:t> if you’re the only one working on a project</a:t>
            </a:r>
          </a:p>
          <a:p>
            <a:endParaRPr lang="en-US" dirty="0"/>
          </a:p>
          <a:p>
            <a:endParaRPr lang="en-US" dirty="0"/>
          </a:p>
          <a:p>
            <a:r>
              <a:rPr lang="en-US" dirty="0"/>
              <a:t>Ways to track packages in addition to code</a:t>
            </a:r>
          </a:p>
          <a:p>
            <a:pPr lvl="1"/>
            <a:r>
              <a:rPr lang="en-US" dirty="0"/>
              <a:t>Virtual environments</a:t>
            </a:r>
          </a:p>
          <a:p>
            <a:pPr lvl="2"/>
            <a:r>
              <a:rPr lang="en-US" dirty="0" err="1">
                <a:hlinkClick r:id="rId2"/>
              </a:rPr>
              <a:t>Conda</a:t>
            </a:r>
            <a:r>
              <a:rPr lang="en-US" dirty="0">
                <a:hlinkClick r:id="rId2"/>
              </a:rPr>
              <a:t> virtual env</a:t>
            </a:r>
            <a:endParaRPr lang="en-US" dirty="0"/>
          </a:p>
          <a:p>
            <a:pPr lvl="1"/>
            <a:r>
              <a:rPr lang="en-US" dirty="0"/>
              <a:t>Docker/Singularity</a:t>
            </a:r>
          </a:p>
          <a:p>
            <a:pPr lvl="1"/>
            <a:r>
              <a:rPr lang="en-US" dirty="0">
                <a:hlinkClick r:id="rId3"/>
              </a:rPr>
              <a:t>Scinet Overview</a:t>
            </a:r>
            <a:r>
              <a:rPr lang="en-US" dirty="0"/>
              <a:t> </a:t>
            </a:r>
          </a:p>
          <a:p>
            <a:endParaRPr lang="en-US" dirty="0"/>
          </a:p>
        </p:txBody>
      </p:sp>
      <p:pic>
        <p:nvPicPr>
          <p:cNvPr id="4" name="Picture 3">
            <a:extLst>
              <a:ext uri="{FF2B5EF4-FFF2-40B4-BE49-F238E27FC236}">
                <a16:creationId xmlns:a16="http://schemas.microsoft.com/office/drawing/2014/main" id="{BBEC8270-2D3D-4232-B919-EBA7E159FA2F}"/>
              </a:ext>
            </a:extLst>
          </p:cNvPr>
          <p:cNvPicPr>
            <a:picLocks noChangeAspect="1"/>
          </p:cNvPicPr>
          <p:nvPr/>
        </p:nvPicPr>
        <p:blipFill>
          <a:blip r:embed="rId4"/>
          <a:stretch>
            <a:fillRect/>
          </a:stretch>
        </p:blipFill>
        <p:spPr>
          <a:xfrm>
            <a:off x="4678000" y="3489795"/>
            <a:ext cx="5868004" cy="3308792"/>
          </a:xfrm>
          <a:prstGeom prst="rect">
            <a:avLst/>
          </a:prstGeom>
        </p:spPr>
      </p:pic>
      <p:pic>
        <p:nvPicPr>
          <p:cNvPr id="6" name="Picture 5">
            <a:extLst>
              <a:ext uri="{FF2B5EF4-FFF2-40B4-BE49-F238E27FC236}">
                <a16:creationId xmlns:a16="http://schemas.microsoft.com/office/drawing/2014/main" id="{329E13E0-3CEA-4173-A4EF-B50A55A55F1F}"/>
              </a:ext>
            </a:extLst>
          </p:cNvPr>
          <p:cNvPicPr>
            <a:picLocks noChangeAspect="1"/>
          </p:cNvPicPr>
          <p:nvPr/>
        </p:nvPicPr>
        <p:blipFill>
          <a:blip r:embed="rId5"/>
          <a:stretch>
            <a:fillRect/>
          </a:stretch>
        </p:blipFill>
        <p:spPr>
          <a:xfrm>
            <a:off x="4677119" y="58944"/>
            <a:ext cx="5868004" cy="3282554"/>
          </a:xfrm>
          <a:prstGeom prst="rect">
            <a:avLst/>
          </a:prstGeom>
        </p:spPr>
      </p:pic>
      <p:sp>
        <p:nvSpPr>
          <p:cNvPr id="7" name="TextBox 6">
            <a:extLst>
              <a:ext uri="{FF2B5EF4-FFF2-40B4-BE49-F238E27FC236}">
                <a16:creationId xmlns:a16="http://schemas.microsoft.com/office/drawing/2014/main" id="{C47F379B-29AA-4042-990B-81461E7324E6}"/>
              </a:ext>
            </a:extLst>
          </p:cNvPr>
          <p:cNvSpPr txBox="1"/>
          <p:nvPr/>
        </p:nvSpPr>
        <p:spPr>
          <a:xfrm>
            <a:off x="4685525" y="2510501"/>
            <a:ext cx="1156457" cy="830997"/>
          </a:xfrm>
          <a:prstGeom prst="rect">
            <a:avLst/>
          </a:prstGeom>
          <a:noFill/>
        </p:spPr>
        <p:txBody>
          <a:bodyPr wrap="square" rtlCol="0">
            <a:spAutoFit/>
          </a:bodyPr>
          <a:lstStyle/>
          <a:p>
            <a:r>
              <a:rPr lang="en-US" sz="1600" dirty="0">
                <a:solidFill>
                  <a:schemeClr val="accent2"/>
                </a:solidFill>
              </a:rPr>
              <a:t>New files not yet tracked </a:t>
            </a:r>
          </a:p>
        </p:txBody>
      </p:sp>
      <p:sp>
        <p:nvSpPr>
          <p:cNvPr id="8" name="TextBox 7">
            <a:extLst>
              <a:ext uri="{FF2B5EF4-FFF2-40B4-BE49-F238E27FC236}">
                <a16:creationId xmlns:a16="http://schemas.microsoft.com/office/drawing/2014/main" id="{C630851B-D9B8-4406-8058-FD64CD83598F}"/>
              </a:ext>
            </a:extLst>
          </p:cNvPr>
          <p:cNvSpPr txBox="1"/>
          <p:nvPr/>
        </p:nvSpPr>
        <p:spPr>
          <a:xfrm>
            <a:off x="4677119" y="1869761"/>
            <a:ext cx="1097766" cy="584775"/>
          </a:xfrm>
          <a:prstGeom prst="rect">
            <a:avLst/>
          </a:prstGeom>
          <a:noFill/>
        </p:spPr>
        <p:txBody>
          <a:bodyPr wrap="square" rtlCol="0">
            <a:spAutoFit/>
          </a:bodyPr>
          <a:lstStyle/>
          <a:p>
            <a:r>
              <a:rPr lang="en-US" sz="1600" dirty="0">
                <a:solidFill>
                  <a:schemeClr val="accent2"/>
                </a:solidFill>
              </a:rPr>
              <a:t>Files with changes</a:t>
            </a:r>
          </a:p>
        </p:txBody>
      </p:sp>
      <p:sp>
        <p:nvSpPr>
          <p:cNvPr id="9" name="TextBox 8">
            <a:extLst>
              <a:ext uri="{FF2B5EF4-FFF2-40B4-BE49-F238E27FC236}">
                <a16:creationId xmlns:a16="http://schemas.microsoft.com/office/drawing/2014/main" id="{2EF97D84-678F-47C2-9259-3EF88CCF0299}"/>
              </a:ext>
            </a:extLst>
          </p:cNvPr>
          <p:cNvSpPr txBox="1"/>
          <p:nvPr/>
        </p:nvSpPr>
        <p:spPr>
          <a:xfrm>
            <a:off x="10429396" y="674801"/>
            <a:ext cx="1848807" cy="1077218"/>
          </a:xfrm>
          <a:prstGeom prst="rect">
            <a:avLst/>
          </a:prstGeom>
          <a:noFill/>
        </p:spPr>
        <p:txBody>
          <a:bodyPr wrap="square" rtlCol="0">
            <a:spAutoFit/>
          </a:bodyPr>
          <a:lstStyle/>
          <a:p>
            <a:r>
              <a:rPr lang="en-US" sz="1600" dirty="0">
                <a:solidFill>
                  <a:schemeClr val="accent2"/>
                </a:solidFill>
              </a:rPr>
              <a:t>Changes</a:t>
            </a:r>
          </a:p>
          <a:p>
            <a:r>
              <a:rPr lang="en-US" sz="1600" dirty="0">
                <a:solidFill>
                  <a:schemeClr val="accent2"/>
                </a:solidFill>
              </a:rPr>
              <a:t>(this is why paired notebooks are useful)</a:t>
            </a:r>
          </a:p>
        </p:txBody>
      </p:sp>
      <p:sp>
        <p:nvSpPr>
          <p:cNvPr id="10" name="TextBox 9">
            <a:extLst>
              <a:ext uri="{FF2B5EF4-FFF2-40B4-BE49-F238E27FC236}">
                <a16:creationId xmlns:a16="http://schemas.microsoft.com/office/drawing/2014/main" id="{0EC103B8-0957-40E7-8CA0-AC0A2A8C2A9B}"/>
              </a:ext>
            </a:extLst>
          </p:cNvPr>
          <p:cNvSpPr txBox="1"/>
          <p:nvPr/>
        </p:nvSpPr>
        <p:spPr>
          <a:xfrm>
            <a:off x="10516539" y="3991511"/>
            <a:ext cx="1446861" cy="584775"/>
          </a:xfrm>
          <a:prstGeom prst="rect">
            <a:avLst/>
          </a:prstGeom>
          <a:noFill/>
        </p:spPr>
        <p:txBody>
          <a:bodyPr wrap="square" rtlCol="0">
            <a:spAutoFit/>
          </a:bodyPr>
          <a:lstStyle/>
          <a:p>
            <a:r>
              <a:rPr lang="en-US" sz="1600" dirty="0">
                <a:solidFill>
                  <a:schemeClr val="accent2"/>
                </a:solidFill>
              </a:rPr>
              <a:t>Description of what changed</a:t>
            </a:r>
          </a:p>
        </p:txBody>
      </p:sp>
      <p:sp>
        <p:nvSpPr>
          <p:cNvPr id="11" name="TextBox 10">
            <a:extLst>
              <a:ext uri="{FF2B5EF4-FFF2-40B4-BE49-F238E27FC236}">
                <a16:creationId xmlns:a16="http://schemas.microsoft.com/office/drawing/2014/main" id="{02E23EE4-8CB8-405E-959C-4E199BC93B05}"/>
              </a:ext>
            </a:extLst>
          </p:cNvPr>
          <p:cNvSpPr txBox="1"/>
          <p:nvPr/>
        </p:nvSpPr>
        <p:spPr>
          <a:xfrm>
            <a:off x="10624366" y="2890569"/>
            <a:ext cx="1567634" cy="584775"/>
          </a:xfrm>
          <a:prstGeom prst="rect">
            <a:avLst/>
          </a:prstGeom>
          <a:noFill/>
        </p:spPr>
        <p:txBody>
          <a:bodyPr wrap="square" rtlCol="0">
            <a:spAutoFit/>
          </a:bodyPr>
          <a:lstStyle/>
          <a:p>
            <a:r>
              <a:rPr lang="en-US" sz="1600" dirty="0">
                <a:solidFill>
                  <a:schemeClr val="accent2"/>
                </a:solidFill>
              </a:rPr>
              <a:t>Capture a “snapshot”</a:t>
            </a:r>
          </a:p>
        </p:txBody>
      </p:sp>
      <p:sp>
        <p:nvSpPr>
          <p:cNvPr id="12" name="TextBox 11">
            <a:extLst>
              <a:ext uri="{FF2B5EF4-FFF2-40B4-BE49-F238E27FC236}">
                <a16:creationId xmlns:a16="http://schemas.microsoft.com/office/drawing/2014/main" id="{DFA9CD4B-6145-498C-8D1B-408AB5CCEC38}"/>
              </a:ext>
            </a:extLst>
          </p:cNvPr>
          <p:cNvSpPr txBox="1"/>
          <p:nvPr/>
        </p:nvSpPr>
        <p:spPr>
          <a:xfrm>
            <a:off x="5841982" y="920535"/>
            <a:ext cx="1590051" cy="338554"/>
          </a:xfrm>
          <a:prstGeom prst="rect">
            <a:avLst/>
          </a:prstGeom>
          <a:noFill/>
        </p:spPr>
        <p:txBody>
          <a:bodyPr wrap="none" rtlCol="0">
            <a:spAutoFit/>
          </a:bodyPr>
          <a:lstStyle/>
          <a:p>
            <a:r>
              <a:rPr lang="en-US" sz="1600" dirty="0">
                <a:solidFill>
                  <a:schemeClr val="accent2"/>
                </a:solidFill>
              </a:rPr>
              <a:t>Backup snapshot</a:t>
            </a:r>
          </a:p>
        </p:txBody>
      </p:sp>
      <p:sp>
        <p:nvSpPr>
          <p:cNvPr id="14" name="TextBox 13">
            <a:extLst>
              <a:ext uri="{FF2B5EF4-FFF2-40B4-BE49-F238E27FC236}">
                <a16:creationId xmlns:a16="http://schemas.microsoft.com/office/drawing/2014/main" id="{12BB0B5B-1BAC-4B7C-BF15-1C3B1751B78E}"/>
              </a:ext>
            </a:extLst>
          </p:cNvPr>
          <p:cNvSpPr txBox="1"/>
          <p:nvPr/>
        </p:nvSpPr>
        <p:spPr>
          <a:xfrm>
            <a:off x="4643570" y="5402427"/>
            <a:ext cx="1164864" cy="584775"/>
          </a:xfrm>
          <a:prstGeom prst="rect">
            <a:avLst/>
          </a:prstGeom>
          <a:noFill/>
        </p:spPr>
        <p:txBody>
          <a:bodyPr wrap="square" rtlCol="0">
            <a:spAutoFit/>
          </a:bodyPr>
          <a:lstStyle/>
          <a:p>
            <a:r>
              <a:rPr lang="en-US" sz="1600" dirty="0">
                <a:solidFill>
                  <a:schemeClr val="accent2"/>
                </a:solidFill>
              </a:rPr>
              <a:t>History of snapshots</a:t>
            </a:r>
          </a:p>
        </p:txBody>
      </p:sp>
      <p:cxnSp>
        <p:nvCxnSpPr>
          <p:cNvPr id="16" name="Straight Arrow Connector 15">
            <a:extLst>
              <a:ext uri="{FF2B5EF4-FFF2-40B4-BE49-F238E27FC236}">
                <a16:creationId xmlns:a16="http://schemas.microsoft.com/office/drawing/2014/main" id="{CCBBE133-FCE5-4609-AFB6-0272B6DA09D7}"/>
              </a:ext>
            </a:extLst>
          </p:cNvPr>
          <p:cNvCxnSpPr/>
          <p:nvPr/>
        </p:nvCxnSpPr>
        <p:spPr>
          <a:xfrm flipV="1">
            <a:off x="5455920" y="2682240"/>
            <a:ext cx="213360" cy="2437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E6392AF-FB65-498D-923A-E62A26A946B6}"/>
              </a:ext>
            </a:extLst>
          </p:cNvPr>
          <p:cNvCxnSpPr/>
          <p:nvPr/>
        </p:nvCxnSpPr>
        <p:spPr>
          <a:xfrm>
            <a:off x="5508560" y="2162148"/>
            <a:ext cx="122901" cy="17530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4EECAF-ABBE-4045-B940-880FA613EE44}"/>
              </a:ext>
            </a:extLst>
          </p:cNvPr>
          <p:cNvCxnSpPr>
            <a:stCxn id="12" idx="1"/>
          </p:cNvCxnSpPr>
          <p:nvPr/>
        </p:nvCxnSpPr>
        <p:spPr>
          <a:xfrm flipH="1" flipV="1">
            <a:off x="5553789" y="548640"/>
            <a:ext cx="288193" cy="54117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825026-52E7-4EC9-8027-4DDF8E4A92D9}"/>
              </a:ext>
            </a:extLst>
          </p:cNvPr>
          <p:cNvCxnSpPr/>
          <p:nvPr/>
        </p:nvCxnSpPr>
        <p:spPr>
          <a:xfrm flipH="1">
            <a:off x="9448800" y="1089812"/>
            <a:ext cx="991848" cy="1937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F50B7D0-EED5-4029-8563-42740BE9C50C}"/>
              </a:ext>
            </a:extLst>
          </p:cNvPr>
          <p:cNvCxnSpPr/>
          <p:nvPr/>
        </p:nvCxnSpPr>
        <p:spPr>
          <a:xfrm flipH="1">
            <a:off x="10429396" y="3150274"/>
            <a:ext cx="194970" cy="6536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98AC150-8623-4E34-AC35-225AE12F154E}"/>
              </a:ext>
            </a:extLst>
          </p:cNvPr>
          <p:cNvCxnSpPr/>
          <p:nvPr/>
        </p:nvCxnSpPr>
        <p:spPr>
          <a:xfrm flipV="1">
            <a:off x="5489650" y="5254130"/>
            <a:ext cx="160720" cy="19742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3A5D78B-DB84-465B-AEF0-7A3E40FBC5E6}"/>
              </a:ext>
            </a:extLst>
          </p:cNvPr>
          <p:cNvCxnSpPr>
            <a:cxnSpLocks/>
          </p:cNvCxnSpPr>
          <p:nvPr/>
        </p:nvCxnSpPr>
        <p:spPr>
          <a:xfrm flipH="1">
            <a:off x="8543925" y="4283899"/>
            <a:ext cx="1972614" cy="2923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DCED254-B309-4801-89C1-E3BA1B97409C}"/>
              </a:ext>
            </a:extLst>
          </p:cNvPr>
          <p:cNvCxnSpPr>
            <a:cxnSpLocks/>
            <a:stCxn id="10" idx="1"/>
          </p:cNvCxnSpPr>
          <p:nvPr/>
        </p:nvCxnSpPr>
        <p:spPr>
          <a:xfrm flipH="1" flipV="1">
            <a:off x="8940782" y="3009900"/>
            <a:ext cx="1575757" cy="127399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2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84D5-DD4A-4C23-B3AC-5FA031935EC6}"/>
              </a:ext>
            </a:extLst>
          </p:cNvPr>
          <p:cNvSpPr>
            <a:spLocks noGrp="1"/>
          </p:cNvSpPr>
          <p:nvPr>
            <p:ph type="title"/>
          </p:nvPr>
        </p:nvSpPr>
        <p:spPr>
          <a:xfrm>
            <a:off x="0" y="365125"/>
            <a:ext cx="5924550" cy="1325563"/>
          </a:xfrm>
        </p:spPr>
        <p:txBody>
          <a:bodyPr>
            <a:normAutofit/>
          </a:bodyPr>
          <a:lstStyle/>
          <a:p>
            <a:pPr algn="ctr"/>
            <a:r>
              <a:rPr lang="en-US" dirty="0"/>
              <a:t>Think about the project structure before starting</a:t>
            </a:r>
          </a:p>
        </p:txBody>
      </p:sp>
      <p:sp>
        <p:nvSpPr>
          <p:cNvPr id="8" name="Content Placeholder 7">
            <a:extLst>
              <a:ext uri="{FF2B5EF4-FFF2-40B4-BE49-F238E27FC236}">
                <a16:creationId xmlns:a16="http://schemas.microsoft.com/office/drawing/2014/main" id="{320FC19F-3E57-45DA-8A15-D9406B4F9589}"/>
              </a:ext>
            </a:extLst>
          </p:cNvPr>
          <p:cNvSpPr>
            <a:spLocks noGrp="1"/>
          </p:cNvSpPr>
          <p:nvPr>
            <p:ph idx="1"/>
          </p:nvPr>
        </p:nvSpPr>
        <p:spPr>
          <a:xfrm>
            <a:off x="838200" y="1825625"/>
            <a:ext cx="5086350" cy="4351338"/>
          </a:xfrm>
        </p:spPr>
        <p:txBody>
          <a:bodyPr/>
          <a:lstStyle/>
          <a:p>
            <a:r>
              <a:rPr lang="en-US" dirty="0" err="1">
                <a:hlinkClick r:id="rId2"/>
              </a:rPr>
              <a:t>Cookiecutter</a:t>
            </a:r>
            <a:r>
              <a:rPr lang="en-US" dirty="0">
                <a:hlinkClick r:id="rId2"/>
              </a:rPr>
              <a:t> data science</a:t>
            </a:r>
            <a:r>
              <a:rPr lang="en-US" dirty="0"/>
              <a:t> structure</a:t>
            </a:r>
          </a:p>
          <a:p>
            <a:r>
              <a:rPr lang="en-US" dirty="0"/>
              <a:t>R packages or </a:t>
            </a:r>
            <a:r>
              <a:rPr lang="en-US" dirty="0">
                <a:hlinkClick r:id="rId3"/>
              </a:rPr>
              <a:t>similar</a:t>
            </a:r>
            <a:endParaRPr lang="en-US" dirty="0"/>
          </a:p>
          <a:p>
            <a:endParaRPr lang="en-US" dirty="0"/>
          </a:p>
          <a:p>
            <a:r>
              <a:rPr lang="en-US" dirty="0"/>
              <a:t>The more moving parts the more </a:t>
            </a:r>
            <a:r>
              <a:rPr lang="en-US"/>
              <a:t>important this is.</a:t>
            </a:r>
            <a:endParaRPr lang="en-US" dirty="0"/>
          </a:p>
          <a:p>
            <a:endParaRPr lang="en-US" dirty="0"/>
          </a:p>
          <a:p>
            <a:endParaRPr lang="en-US" dirty="0"/>
          </a:p>
          <a:p>
            <a:endParaRPr lang="en-US" dirty="0"/>
          </a:p>
        </p:txBody>
      </p:sp>
      <p:pic>
        <p:nvPicPr>
          <p:cNvPr id="15" name="Picture 14">
            <a:extLst>
              <a:ext uri="{FF2B5EF4-FFF2-40B4-BE49-F238E27FC236}">
                <a16:creationId xmlns:a16="http://schemas.microsoft.com/office/drawing/2014/main" id="{6D2F109E-43A9-4C9B-8114-77D8F19EBC98}"/>
              </a:ext>
            </a:extLst>
          </p:cNvPr>
          <p:cNvPicPr>
            <a:picLocks noChangeAspect="1"/>
          </p:cNvPicPr>
          <p:nvPr/>
        </p:nvPicPr>
        <p:blipFill>
          <a:blip r:embed="rId4"/>
          <a:stretch>
            <a:fillRect/>
          </a:stretch>
        </p:blipFill>
        <p:spPr>
          <a:xfrm>
            <a:off x="5924550" y="0"/>
            <a:ext cx="6267451" cy="6852413"/>
          </a:xfrm>
          <a:prstGeom prst="rect">
            <a:avLst/>
          </a:prstGeom>
        </p:spPr>
      </p:pic>
    </p:spTree>
    <p:extLst>
      <p:ext uri="{BB962C8B-B14F-4D97-AF65-F5344CB8AC3E}">
        <p14:creationId xmlns:p14="http://schemas.microsoft.com/office/powerpoint/2010/main" val="1810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D396-8AFE-4CD7-B646-6E40FB86F521}"/>
              </a:ext>
            </a:extLst>
          </p:cNvPr>
          <p:cNvSpPr>
            <a:spLocks noGrp="1"/>
          </p:cNvSpPr>
          <p:nvPr>
            <p:ph type="title"/>
          </p:nvPr>
        </p:nvSpPr>
        <p:spPr/>
        <p:txBody>
          <a:bodyPr/>
          <a:lstStyle/>
          <a:p>
            <a:r>
              <a:rPr lang="en-US" dirty="0"/>
              <a:t>Assertions</a:t>
            </a:r>
          </a:p>
        </p:txBody>
      </p:sp>
      <p:sp>
        <p:nvSpPr>
          <p:cNvPr id="3" name="Content Placeholder 2">
            <a:extLst>
              <a:ext uri="{FF2B5EF4-FFF2-40B4-BE49-F238E27FC236}">
                <a16:creationId xmlns:a16="http://schemas.microsoft.com/office/drawing/2014/main" id="{F918BE6C-8F71-4A86-9DC7-E47D30680D4C}"/>
              </a:ext>
            </a:extLst>
          </p:cNvPr>
          <p:cNvSpPr>
            <a:spLocks noGrp="1"/>
          </p:cNvSpPr>
          <p:nvPr>
            <p:ph idx="1"/>
          </p:nvPr>
        </p:nvSpPr>
        <p:spPr/>
        <p:txBody>
          <a:bodyPr>
            <a:normAutofit/>
          </a:bodyPr>
          <a:lstStyle/>
          <a:p>
            <a:r>
              <a:rPr lang="en-US" i="1" dirty="0"/>
              <a:t>“It </a:t>
            </a:r>
            <a:r>
              <a:rPr lang="en-US" i="1" dirty="0" err="1"/>
              <a:t>ain’t</a:t>
            </a:r>
            <a:r>
              <a:rPr lang="en-US" i="1" dirty="0"/>
              <a:t> what you don’t know that gets you into trouble. It’s what you know for sure that just </a:t>
            </a:r>
            <a:r>
              <a:rPr lang="en-US" i="1" dirty="0" err="1"/>
              <a:t>ain’t</a:t>
            </a:r>
            <a:r>
              <a:rPr lang="en-US" i="1" dirty="0"/>
              <a:t> so.”</a:t>
            </a:r>
          </a:p>
          <a:p>
            <a:endParaRPr lang="en-US" dirty="0">
              <a:hlinkClick r:id="" action="ppaction://noaction"/>
            </a:endParaRPr>
          </a:p>
          <a:p>
            <a:r>
              <a:rPr lang="en-US" dirty="0">
                <a:hlinkClick r:id="" action="ppaction://noaction"/>
              </a:rPr>
              <a:t>Defensive Programming</a:t>
            </a:r>
            <a:endParaRPr lang="en-US" dirty="0"/>
          </a:p>
          <a:p>
            <a:endParaRPr lang="en-US" dirty="0"/>
          </a:p>
          <a:p>
            <a:r>
              <a:rPr lang="en-US" dirty="0"/>
              <a:t>More Formal options:</a:t>
            </a:r>
          </a:p>
          <a:p>
            <a:pPr lvl="1"/>
            <a:r>
              <a:rPr lang="en-US" dirty="0">
                <a:hlinkClick r:id="rId2"/>
              </a:rPr>
              <a:t>Great Expectations (data)</a:t>
            </a:r>
            <a:endParaRPr lang="en-US" dirty="0"/>
          </a:p>
          <a:p>
            <a:pPr lvl="1"/>
            <a:r>
              <a:rPr lang="en-US" dirty="0">
                <a:hlinkClick r:id="rId3"/>
              </a:rPr>
              <a:t>Hypothesis </a:t>
            </a:r>
            <a:endParaRPr lang="en-US" dirty="0"/>
          </a:p>
          <a:p>
            <a:endParaRPr lang="en-US" dirty="0"/>
          </a:p>
          <a:p>
            <a:endParaRPr lang="en-US" dirty="0"/>
          </a:p>
        </p:txBody>
      </p:sp>
      <p:pic>
        <p:nvPicPr>
          <p:cNvPr id="5" name="Picture 4">
            <a:extLst>
              <a:ext uri="{FF2B5EF4-FFF2-40B4-BE49-F238E27FC236}">
                <a16:creationId xmlns:a16="http://schemas.microsoft.com/office/drawing/2014/main" id="{7642B1B1-7107-4F94-BD79-9D74805E01C6}"/>
              </a:ext>
            </a:extLst>
          </p:cNvPr>
          <p:cNvPicPr>
            <a:picLocks noChangeAspect="1"/>
          </p:cNvPicPr>
          <p:nvPr/>
        </p:nvPicPr>
        <p:blipFill>
          <a:blip r:embed="rId4"/>
          <a:stretch>
            <a:fillRect/>
          </a:stretch>
        </p:blipFill>
        <p:spPr>
          <a:xfrm>
            <a:off x="5876925" y="2786063"/>
            <a:ext cx="5476875" cy="3390900"/>
          </a:xfrm>
          <a:prstGeom prst="rect">
            <a:avLst/>
          </a:prstGeom>
        </p:spPr>
      </p:pic>
      <p:cxnSp>
        <p:nvCxnSpPr>
          <p:cNvPr id="7" name="Straight Arrow Connector 6">
            <a:extLst>
              <a:ext uri="{FF2B5EF4-FFF2-40B4-BE49-F238E27FC236}">
                <a16:creationId xmlns:a16="http://schemas.microsoft.com/office/drawing/2014/main" id="{0CDE67F1-DEBE-4CA1-ACF5-29EC261F2EC8}"/>
              </a:ext>
            </a:extLst>
          </p:cNvPr>
          <p:cNvCxnSpPr/>
          <p:nvPr/>
        </p:nvCxnSpPr>
        <p:spPr>
          <a:xfrm>
            <a:off x="4750420" y="3507059"/>
            <a:ext cx="1126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57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08777F-68DB-79C4-7F81-96466483EA9C}"/>
              </a:ext>
            </a:extLst>
          </p:cNvPr>
          <p:cNvSpPr/>
          <p:nvPr/>
        </p:nvSpPr>
        <p:spPr>
          <a:xfrm>
            <a:off x="4224614" y="1"/>
            <a:ext cx="796738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0BEDDB-8D47-423D-B5B9-2F9957AE3A23}"/>
              </a:ext>
            </a:extLst>
          </p:cNvPr>
          <p:cNvSpPr>
            <a:spLocks noGrp="1"/>
          </p:cNvSpPr>
          <p:nvPr>
            <p:ph type="title"/>
          </p:nvPr>
        </p:nvSpPr>
        <p:spPr/>
        <p:txBody>
          <a:bodyPr/>
          <a:lstStyle/>
          <a:p>
            <a:r>
              <a:rPr lang="en-US" dirty="0"/>
              <a:t>Tasks</a:t>
            </a:r>
          </a:p>
        </p:txBody>
      </p:sp>
      <p:sp>
        <p:nvSpPr>
          <p:cNvPr id="3" name="Content Placeholder 2">
            <a:extLst>
              <a:ext uri="{FF2B5EF4-FFF2-40B4-BE49-F238E27FC236}">
                <a16:creationId xmlns:a16="http://schemas.microsoft.com/office/drawing/2014/main" id="{A4EF7B13-0766-49C7-8A25-BE38B14C9FE9}"/>
              </a:ext>
            </a:extLst>
          </p:cNvPr>
          <p:cNvSpPr>
            <a:spLocks noGrp="1"/>
          </p:cNvSpPr>
          <p:nvPr>
            <p:ph idx="1"/>
          </p:nvPr>
        </p:nvSpPr>
        <p:spPr/>
        <p:txBody>
          <a:bodyPr/>
          <a:lstStyle/>
          <a:p>
            <a:r>
              <a:rPr lang="en-US" dirty="0"/>
              <a:t>Write</a:t>
            </a:r>
          </a:p>
          <a:p>
            <a:r>
              <a:rPr lang="en-US" dirty="0"/>
              <a:t>Document</a:t>
            </a:r>
          </a:p>
          <a:p>
            <a:r>
              <a:rPr lang="en-US" dirty="0"/>
              <a:t>Communicate</a:t>
            </a:r>
          </a:p>
          <a:p>
            <a:r>
              <a:rPr lang="en-US" dirty="0"/>
              <a:t>Reproduce</a:t>
            </a:r>
          </a:p>
          <a:p>
            <a:r>
              <a:rPr lang="en-US" dirty="0"/>
              <a:t>Audit</a:t>
            </a:r>
          </a:p>
        </p:txBody>
      </p:sp>
      <p:grpSp>
        <p:nvGrpSpPr>
          <p:cNvPr id="85" name="Group 84">
            <a:extLst>
              <a:ext uri="{FF2B5EF4-FFF2-40B4-BE49-F238E27FC236}">
                <a16:creationId xmlns:a16="http://schemas.microsoft.com/office/drawing/2014/main" id="{D90E30F7-1C0D-4A5F-9F09-56E0069BEB3D}"/>
              </a:ext>
            </a:extLst>
          </p:cNvPr>
          <p:cNvGrpSpPr/>
          <p:nvPr/>
        </p:nvGrpSpPr>
        <p:grpSpPr>
          <a:xfrm>
            <a:off x="5681459" y="1001057"/>
            <a:ext cx="3742771" cy="650251"/>
            <a:chOff x="5800451" y="-1267743"/>
            <a:chExt cx="7629799" cy="1325564"/>
          </a:xfrm>
        </p:grpSpPr>
        <p:sp>
          <p:nvSpPr>
            <p:cNvPr id="66" name="Rectangle 65">
              <a:extLst>
                <a:ext uri="{FF2B5EF4-FFF2-40B4-BE49-F238E27FC236}">
                  <a16:creationId xmlns:a16="http://schemas.microsoft.com/office/drawing/2014/main" id="{57CDD0F4-83F2-4737-BDD5-BCC5FDC61039}"/>
                </a:ext>
              </a:extLst>
            </p:cNvPr>
            <p:cNvSpPr/>
            <p:nvPr/>
          </p:nvSpPr>
          <p:spPr>
            <a:xfrm flipV="1">
              <a:off x="5800451" y="-1267743"/>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Graphic 66">
              <a:extLst>
                <a:ext uri="{FF2B5EF4-FFF2-40B4-BE49-F238E27FC236}">
                  <a16:creationId xmlns:a16="http://schemas.microsoft.com/office/drawing/2014/main" id="{141D6EE5-AC9A-47A7-B123-448CE98062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00451" y="-1267742"/>
              <a:ext cx="4912380" cy="1325563"/>
            </a:xfrm>
            <a:prstGeom prst="rect">
              <a:avLst/>
            </a:prstGeom>
          </p:spPr>
        </p:pic>
      </p:grpSp>
      <p:grpSp>
        <p:nvGrpSpPr>
          <p:cNvPr id="92" name="Group 91">
            <a:extLst>
              <a:ext uri="{FF2B5EF4-FFF2-40B4-BE49-F238E27FC236}">
                <a16:creationId xmlns:a16="http://schemas.microsoft.com/office/drawing/2014/main" id="{6A938033-761F-45FA-B3FA-257173345D4F}"/>
              </a:ext>
            </a:extLst>
          </p:cNvPr>
          <p:cNvGrpSpPr/>
          <p:nvPr/>
        </p:nvGrpSpPr>
        <p:grpSpPr>
          <a:xfrm rot="16200000">
            <a:off x="5770874" y="1252783"/>
            <a:ext cx="650251" cy="3742771"/>
            <a:chOff x="13056236" y="556672"/>
            <a:chExt cx="650251" cy="3742771"/>
          </a:xfrm>
        </p:grpSpPr>
        <p:sp>
          <p:nvSpPr>
            <p:cNvPr id="72" name="Rectangle 71">
              <a:extLst>
                <a:ext uri="{FF2B5EF4-FFF2-40B4-BE49-F238E27FC236}">
                  <a16:creationId xmlns:a16="http://schemas.microsoft.com/office/drawing/2014/main" id="{50709EA4-D5B1-48BA-BFC9-4340191BC4C7}"/>
                </a:ext>
              </a:extLst>
            </p:cNvPr>
            <p:cNvSpPr/>
            <p:nvPr/>
          </p:nvSpPr>
          <p:spPr>
            <a:xfrm rot="5400000" flipV="1">
              <a:off x="11509976" y="2102932"/>
              <a:ext cx="3742771" cy="65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0" name="Picture 89">
              <a:extLst>
                <a:ext uri="{FF2B5EF4-FFF2-40B4-BE49-F238E27FC236}">
                  <a16:creationId xmlns:a16="http://schemas.microsoft.com/office/drawing/2014/main" id="{916BC8BD-E09D-4475-B433-D20D11B72EFB}"/>
                </a:ext>
              </a:extLst>
            </p:cNvPr>
            <p:cNvPicPr>
              <a:picLocks noChangeAspect="1"/>
            </p:cNvPicPr>
            <p:nvPr/>
          </p:nvPicPr>
          <p:blipFill rotWithShape="1">
            <a:blip r:embed="rId4"/>
            <a:srcRect b="73100"/>
            <a:stretch/>
          </p:blipFill>
          <p:spPr>
            <a:xfrm>
              <a:off x="13060255" y="3689380"/>
              <a:ext cx="646232" cy="610063"/>
            </a:xfrm>
            <a:prstGeom prst="rect">
              <a:avLst/>
            </a:prstGeom>
          </p:spPr>
        </p:pic>
        <p:pic>
          <p:nvPicPr>
            <p:cNvPr id="91" name="Picture 90">
              <a:extLst>
                <a:ext uri="{FF2B5EF4-FFF2-40B4-BE49-F238E27FC236}">
                  <a16:creationId xmlns:a16="http://schemas.microsoft.com/office/drawing/2014/main" id="{7F5FF39C-8E52-4BE3-AECB-1443773C5FB0}"/>
                </a:ext>
              </a:extLst>
            </p:cNvPr>
            <p:cNvPicPr>
              <a:picLocks noChangeAspect="1"/>
            </p:cNvPicPr>
            <p:nvPr/>
          </p:nvPicPr>
          <p:blipFill rotWithShape="1">
            <a:blip r:embed="rId4"/>
            <a:srcRect t="26900"/>
            <a:stretch/>
          </p:blipFill>
          <p:spPr>
            <a:xfrm>
              <a:off x="13060255" y="2031534"/>
              <a:ext cx="646232" cy="1657846"/>
            </a:xfrm>
            <a:prstGeom prst="rect">
              <a:avLst/>
            </a:prstGeom>
          </p:spPr>
        </p:pic>
      </p:grpSp>
      <p:grpSp>
        <p:nvGrpSpPr>
          <p:cNvPr id="83" name="Group 82">
            <a:extLst>
              <a:ext uri="{FF2B5EF4-FFF2-40B4-BE49-F238E27FC236}">
                <a16:creationId xmlns:a16="http://schemas.microsoft.com/office/drawing/2014/main" id="{F749BB02-A363-46FB-B84F-B4AF5D1BF535}"/>
              </a:ext>
            </a:extLst>
          </p:cNvPr>
          <p:cNvGrpSpPr/>
          <p:nvPr/>
        </p:nvGrpSpPr>
        <p:grpSpPr>
          <a:xfrm>
            <a:off x="4530515" y="3574681"/>
            <a:ext cx="3760775" cy="653804"/>
            <a:chOff x="5800451" y="1990749"/>
            <a:chExt cx="7666499" cy="1332806"/>
          </a:xfrm>
        </p:grpSpPr>
        <p:sp>
          <p:nvSpPr>
            <p:cNvPr id="77" name="Rectangle 76">
              <a:extLst>
                <a:ext uri="{FF2B5EF4-FFF2-40B4-BE49-F238E27FC236}">
                  <a16:creationId xmlns:a16="http://schemas.microsoft.com/office/drawing/2014/main" id="{1600FE3B-611C-4E7C-8148-E30430576A5B}"/>
                </a:ext>
              </a:extLst>
            </p:cNvPr>
            <p:cNvSpPr/>
            <p:nvPr/>
          </p:nvSpPr>
          <p:spPr>
            <a:xfrm flipV="1">
              <a:off x="5800451" y="199799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EBBA486E-6DE3-4488-9BF7-D365B61EF0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13600" y="1990749"/>
              <a:ext cx="5553350" cy="1332806"/>
            </a:xfrm>
            <a:prstGeom prst="rect">
              <a:avLst/>
            </a:prstGeom>
          </p:spPr>
        </p:pic>
      </p:grpSp>
      <p:grpSp>
        <p:nvGrpSpPr>
          <p:cNvPr id="82" name="Group 81">
            <a:extLst>
              <a:ext uri="{FF2B5EF4-FFF2-40B4-BE49-F238E27FC236}">
                <a16:creationId xmlns:a16="http://schemas.microsoft.com/office/drawing/2014/main" id="{CAD1C89E-4C25-4074-8A59-EFFD5A81F10E}"/>
              </a:ext>
            </a:extLst>
          </p:cNvPr>
          <p:cNvGrpSpPr/>
          <p:nvPr/>
        </p:nvGrpSpPr>
        <p:grpSpPr>
          <a:xfrm>
            <a:off x="4873462" y="4472980"/>
            <a:ext cx="3742771" cy="650251"/>
            <a:chOff x="5800451" y="4149331"/>
            <a:chExt cx="7629799" cy="1325565"/>
          </a:xfrm>
        </p:grpSpPr>
        <p:sp>
          <p:nvSpPr>
            <p:cNvPr id="76" name="Rectangle 75">
              <a:extLst>
                <a:ext uri="{FF2B5EF4-FFF2-40B4-BE49-F238E27FC236}">
                  <a16:creationId xmlns:a16="http://schemas.microsoft.com/office/drawing/2014/main" id="{4DFB7AF4-9E06-404A-A962-B1E117621065}"/>
                </a:ext>
              </a:extLst>
            </p:cNvPr>
            <p:cNvSpPr/>
            <p:nvPr/>
          </p:nvSpPr>
          <p:spPr>
            <a:xfrm flipV="1">
              <a:off x="5800451" y="4149331"/>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5BC1AC36-1E9E-4FC6-9B24-8B91993EFB3F}"/>
                </a:ext>
              </a:extLst>
            </p:cNvPr>
            <p:cNvGrpSpPr/>
            <p:nvPr/>
          </p:nvGrpSpPr>
          <p:grpSpPr>
            <a:xfrm>
              <a:off x="6970477" y="4149333"/>
              <a:ext cx="6370733" cy="1325563"/>
              <a:chOff x="8610345" y="-4198667"/>
              <a:chExt cx="6153057" cy="1280271"/>
            </a:xfrm>
          </p:grpSpPr>
          <p:pic>
            <p:nvPicPr>
              <p:cNvPr id="57" name="Picture 56">
                <a:extLst>
                  <a:ext uri="{FF2B5EF4-FFF2-40B4-BE49-F238E27FC236}">
                    <a16:creationId xmlns:a16="http://schemas.microsoft.com/office/drawing/2014/main" id="{392D1C19-AE09-42CE-8130-27BC2950220E}"/>
                  </a:ext>
                </a:extLst>
              </p:cNvPr>
              <p:cNvPicPr>
                <a:picLocks noChangeAspect="1"/>
              </p:cNvPicPr>
              <p:nvPr/>
            </p:nvPicPr>
            <p:blipFill rotWithShape="1">
              <a:blip r:embed="rId7"/>
              <a:srcRect l="11821"/>
              <a:stretch/>
            </p:blipFill>
            <p:spPr>
              <a:xfrm>
                <a:off x="8610345" y="-3967236"/>
                <a:ext cx="4901300" cy="817408"/>
              </a:xfrm>
              <a:prstGeom prst="rect">
                <a:avLst/>
              </a:prstGeom>
            </p:spPr>
          </p:pic>
          <p:pic>
            <p:nvPicPr>
              <p:cNvPr id="58" name="Picture 57">
                <a:extLst>
                  <a:ext uri="{FF2B5EF4-FFF2-40B4-BE49-F238E27FC236}">
                    <a16:creationId xmlns:a16="http://schemas.microsoft.com/office/drawing/2014/main" id="{89DE9CBB-802B-407D-8449-16718F8303D2}"/>
                  </a:ext>
                </a:extLst>
              </p:cNvPr>
              <p:cNvPicPr>
                <a:picLocks noChangeAspect="1"/>
              </p:cNvPicPr>
              <p:nvPr/>
            </p:nvPicPr>
            <p:blipFill rotWithShape="1">
              <a:blip r:embed="rId7"/>
              <a:srcRect r="88179"/>
              <a:stretch/>
            </p:blipFill>
            <p:spPr>
              <a:xfrm>
                <a:off x="13734252" y="-4198667"/>
                <a:ext cx="1029150" cy="1280271"/>
              </a:xfrm>
              <a:prstGeom prst="rect">
                <a:avLst/>
              </a:prstGeom>
            </p:spPr>
          </p:pic>
        </p:grpSp>
      </p:grpSp>
      <p:grpSp>
        <p:nvGrpSpPr>
          <p:cNvPr id="93" name="Group 92">
            <a:extLst>
              <a:ext uri="{FF2B5EF4-FFF2-40B4-BE49-F238E27FC236}">
                <a16:creationId xmlns:a16="http://schemas.microsoft.com/office/drawing/2014/main" id="{DF73DB9D-EB15-4EE9-9EC1-ABAF7CF3B3EC}"/>
              </a:ext>
            </a:extLst>
          </p:cNvPr>
          <p:cNvGrpSpPr/>
          <p:nvPr/>
        </p:nvGrpSpPr>
        <p:grpSpPr>
          <a:xfrm>
            <a:off x="5681458" y="2023405"/>
            <a:ext cx="3742771" cy="650251"/>
            <a:chOff x="5800451" y="6940884"/>
            <a:chExt cx="7629799" cy="1325564"/>
          </a:xfrm>
        </p:grpSpPr>
        <p:sp>
          <p:nvSpPr>
            <p:cNvPr id="94" name="Rectangle 93">
              <a:extLst>
                <a:ext uri="{FF2B5EF4-FFF2-40B4-BE49-F238E27FC236}">
                  <a16:creationId xmlns:a16="http://schemas.microsoft.com/office/drawing/2014/main" id="{877399A2-164C-4B2C-BEFD-F7714CAA91F1}"/>
                </a:ext>
              </a:extLst>
            </p:cNvPr>
            <p:cNvSpPr/>
            <p:nvPr/>
          </p:nvSpPr>
          <p:spPr>
            <a:xfrm flipV="1">
              <a:off x="5800451" y="6940884"/>
              <a:ext cx="76297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a:extLst>
                <a:ext uri="{FF2B5EF4-FFF2-40B4-BE49-F238E27FC236}">
                  <a16:creationId xmlns:a16="http://schemas.microsoft.com/office/drawing/2014/main" id="{1D9F9346-F5FF-485E-9DC4-568F3FF10270}"/>
                </a:ext>
              </a:extLst>
            </p:cNvPr>
            <p:cNvGrpSpPr/>
            <p:nvPr/>
          </p:nvGrpSpPr>
          <p:grpSpPr>
            <a:xfrm>
              <a:off x="5800451" y="6940885"/>
              <a:ext cx="3672230" cy="1325563"/>
              <a:chOff x="2286000" y="-3644901"/>
              <a:chExt cx="4267200" cy="1540329"/>
            </a:xfrm>
          </p:grpSpPr>
          <p:pic>
            <p:nvPicPr>
              <p:cNvPr id="96" name="Picture 95" descr="Icon&#10;&#10;Description automatically generated">
                <a:extLst>
                  <a:ext uri="{FF2B5EF4-FFF2-40B4-BE49-F238E27FC236}">
                    <a16:creationId xmlns:a16="http://schemas.microsoft.com/office/drawing/2014/main" id="{9B0F3AC3-0488-4615-9D27-418154E0C1EA}"/>
                  </a:ext>
                </a:extLst>
              </p:cNvPr>
              <p:cNvPicPr>
                <a:picLocks noChangeAspect="1"/>
              </p:cNvPicPr>
              <p:nvPr/>
            </p:nvPicPr>
            <p:blipFill rotWithShape="1">
              <a:blip r:embed="rId8">
                <a:extLst>
                  <a:ext uri="{28A0092B-C50C-407E-A947-70E740481C1C}">
                    <a14:useLocalDpi xmlns:a14="http://schemas.microsoft.com/office/drawing/2010/main" val="0"/>
                  </a:ext>
                </a:extLst>
              </a:blip>
              <a:srcRect l="23756" t="3746" b="40699"/>
              <a:stretch/>
            </p:blipFill>
            <p:spPr>
              <a:xfrm>
                <a:off x="2286000" y="-3644901"/>
                <a:ext cx="2184400" cy="1540329"/>
              </a:xfrm>
              <a:prstGeom prst="rect">
                <a:avLst/>
              </a:prstGeom>
            </p:spPr>
          </p:pic>
          <p:pic>
            <p:nvPicPr>
              <p:cNvPr id="97" name="Picture 96" descr="Icon&#10;&#10;Description automatically generated">
                <a:extLst>
                  <a:ext uri="{FF2B5EF4-FFF2-40B4-BE49-F238E27FC236}">
                    <a16:creationId xmlns:a16="http://schemas.microsoft.com/office/drawing/2014/main" id="{9DC75E79-5E80-46B7-B2B9-CB31CF5DA9DC}"/>
                  </a:ext>
                </a:extLst>
              </p:cNvPr>
              <p:cNvPicPr>
                <a:picLocks noChangeAspect="1"/>
              </p:cNvPicPr>
              <p:nvPr/>
            </p:nvPicPr>
            <p:blipFill rotWithShape="1">
              <a:blip r:embed="rId8">
                <a:extLst>
                  <a:ext uri="{28A0092B-C50C-407E-A947-70E740481C1C}">
                    <a14:useLocalDpi xmlns:a14="http://schemas.microsoft.com/office/drawing/2010/main" val="0"/>
                  </a:ext>
                </a:extLst>
              </a:blip>
              <a:srcRect t="59302"/>
              <a:stretch/>
            </p:blipFill>
            <p:spPr>
              <a:xfrm>
                <a:off x="3688176" y="-3389273"/>
                <a:ext cx="2865024" cy="1128404"/>
              </a:xfrm>
              <a:prstGeom prst="rect">
                <a:avLst/>
              </a:prstGeom>
            </p:spPr>
          </p:pic>
        </p:grpSp>
      </p:grpSp>
      <p:sp>
        <p:nvSpPr>
          <p:cNvPr id="16" name="Parallelogram 15">
            <a:extLst>
              <a:ext uri="{FF2B5EF4-FFF2-40B4-BE49-F238E27FC236}">
                <a16:creationId xmlns:a16="http://schemas.microsoft.com/office/drawing/2014/main" id="{A0B1351E-A54A-4478-B24A-CBD9A30487D6}"/>
              </a:ext>
            </a:extLst>
          </p:cNvPr>
          <p:cNvSpPr/>
          <p:nvPr/>
        </p:nvSpPr>
        <p:spPr>
          <a:xfrm rot="5400000" flipV="1">
            <a:off x="9333230" y="5697250"/>
            <a:ext cx="994119" cy="416821"/>
          </a:xfrm>
          <a:prstGeom prst="parallelogram">
            <a:avLst>
              <a:gd name="adj" fmla="val 440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C10F555-F914-4921-9741-A60E2E41CFAA}"/>
              </a:ext>
            </a:extLst>
          </p:cNvPr>
          <p:cNvSpPr/>
          <p:nvPr/>
        </p:nvSpPr>
        <p:spPr>
          <a:xfrm>
            <a:off x="11675450" y="5218600"/>
            <a:ext cx="91185" cy="5708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FC4B2350-10E7-4EDA-BFDD-096157847E0B}"/>
              </a:ext>
            </a:extLst>
          </p:cNvPr>
          <p:cNvSpPr/>
          <p:nvPr/>
        </p:nvSpPr>
        <p:spPr>
          <a:xfrm rot="5400000">
            <a:off x="10443072" y="5004229"/>
            <a:ext cx="1080308" cy="1889052"/>
          </a:xfrm>
          <a:prstGeom prst="parallelogram">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D5E606C-17F2-4553-BB79-0B7B8FAF615F}"/>
              </a:ext>
            </a:extLst>
          </p:cNvPr>
          <p:cNvGrpSpPr/>
          <p:nvPr/>
        </p:nvGrpSpPr>
        <p:grpSpPr>
          <a:xfrm>
            <a:off x="9784696" y="4956501"/>
            <a:ext cx="1981940" cy="570877"/>
            <a:chOff x="7921175" y="-1712865"/>
            <a:chExt cx="3174558" cy="914399"/>
          </a:xfrm>
          <a:solidFill>
            <a:srgbClr val="C00000"/>
          </a:solidFill>
        </p:grpSpPr>
        <p:sp>
          <p:nvSpPr>
            <p:cNvPr id="20" name="Parallelogram 19">
              <a:extLst>
                <a:ext uri="{FF2B5EF4-FFF2-40B4-BE49-F238E27FC236}">
                  <a16:creationId xmlns:a16="http://schemas.microsoft.com/office/drawing/2014/main" id="{5E17E1A9-6177-4B87-A3A9-568D2353BAD7}"/>
                </a:ext>
              </a:extLst>
            </p:cNvPr>
            <p:cNvSpPr/>
            <p:nvPr/>
          </p:nvSpPr>
          <p:spPr>
            <a:xfrm rot="5400000">
              <a:off x="9174102" y="-2965792"/>
              <a:ext cx="668704" cy="3174558"/>
            </a:xfrm>
            <a:prstGeom prst="parallelogram">
              <a:avLst>
                <a:gd name="adj" fmla="val 628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5139C1-5D3C-437D-9097-BA039A99BFB8}"/>
                </a:ext>
              </a:extLst>
            </p:cNvPr>
            <p:cNvSpPr/>
            <p:nvPr/>
          </p:nvSpPr>
          <p:spPr>
            <a:xfrm>
              <a:off x="7921175" y="-1664495"/>
              <a:ext cx="146055" cy="866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E4581CEA-2507-4E25-A3A2-BBB2B1E834CB}"/>
              </a:ext>
            </a:extLst>
          </p:cNvPr>
          <p:cNvGrpSpPr/>
          <p:nvPr/>
        </p:nvGrpSpPr>
        <p:grpSpPr>
          <a:xfrm>
            <a:off x="9621878" y="5587799"/>
            <a:ext cx="2305874" cy="1080308"/>
            <a:chOff x="7660383" y="-701687"/>
            <a:chExt cx="3693417" cy="1730375"/>
          </a:xfrm>
          <a:solidFill>
            <a:srgbClr val="C00000"/>
          </a:solidFill>
        </p:grpSpPr>
        <p:sp>
          <p:nvSpPr>
            <p:cNvPr id="99" name="Parallelogram 98">
              <a:extLst>
                <a:ext uri="{FF2B5EF4-FFF2-40B4-BE49-F238E27FC236}">
                  <a16:creationId xmlns:a16="http://schemas.microsoft.com/office/drawing/2014/main" id="{B54FF4FC-B1BF-47F0-BB4D-B90303C1E3A7}"/>
                </a:ext>
              </a:extLst>
            </p:cNvPr>
            <p:cNvSpPr/>
            <p:nvPr/>
          </p:nvSpPr>
          <p:spPr>
            <a:xfrm rot="5400000">
              <a:off x="8308083" y="-1349387"/>
              <a:ext cx="1730375" cy="3025775"/>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Parallelogram 99">
              <a:extLst>
                <a:ext uri="{FF2B5EF4-FFF2-40B4-BE49-F238E27FC236}">
                  <a16:creationId xmlns:a16="http://schemas.microsoft.com/office/drawing/2014/main" id="{BD45DC9C-DDFF-44B8-9E45-C852F44F6472}"/>
                </a:ext>
              </a:extLst>
            </p:cNvPr>
            <p:cNvSpPr/>
            <p:nvPr/>
          </p:nvSpPr>
          <p:spPr>
            <a:xfrm rot="5400000" flipV="1">
              <a:off x="10223818" y="-101293"/>
              <a:ext cx="1592323" cy="667640"/>
            </a:xfrm>
            <a:prstGeom prst="parallelogram">
              <a:avLst>
                <a:gd name="adj" fmla="val 4402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Left Brace 6">
            <a:extLst>
              <a:ext uri="{FF2B5EF4-FFF2-40B4-BE49-F238E27FC236}">
                <a16:creationId xmlns:a16="http://schemas.microsoft.com/office/drawing/2014/main" id="{C6C59258-AD9F-446F-9511-AD62226A38F0}"/>
              </a:ext>
            </a:extLst>
          </p:cNvPr>
          <p:cNvSpPr/>
          <p:nvPr/>
        </p:nvSpPr>
        <p:spPr>
          <a:xfrm>
            <a:off x="5105218" y="2023405"/>
            <a:ext cx="509179" cy="2125588"/>
          </a:xfrm>
          <a:prstGeom prst="leftBrace">
            <a:avLst>
              <a:gd name="adj1" fmla="val 38264"/>
              <a:gd name="adj2" fmla="val 50000"/>
            </a:avLst>
          </a:prstGeom>
          <a:ln w="28575">
            <a:solidFill>
              <a:srgbClr val="5CD7DE"/>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04A25BC-201A-43D8-986B-0E23261D3FFF}"/>
              </a:ext>
            </a:extLst>
          </p:cNvPr>
          <p:cNvCxnSpPr>
            <a:cxnSpLocks/>
            <a:stCxn id="7" idx="1"/>
          </p:cNvCxnSpPr>
          <p:nvPr/>
        </p:nvCxnSpPr>
        <p:spPr>
          <a:xfrm flipH="1">
            <a:off x="3467100" y="3086199"/>
            <a:ext cx="1638118" cy="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492E0D8-2186-46FD-B14F-D099641293C3}"/>
              </a:ext>
            </a:extLst>
          </p:cNvPr>
          <p:cNvCxnSpPr>
            <a:cxnSpLocks/>
          </p:cNvCxnSpPr>
          <p:nvPr/>
        </p:nvCxnSpPr>
        <p:spPr>
          <a:xfrm flipH="1" flipV="1">
            <a:off x="2838450" y="3611734"/>
            <a:ext cx="2568689" cy="1201394"/>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64850AA-853E-4E01-B4E6-F93E0B7E6983}"/>
              </a:ext>
            </a:extLst>
          </p:cNvPr>
          <p:cNvCxnSpPr>
            <a:cxnSpLocks/>
          </p:cNvCxnSpPr>
          <p:nvPr/>
        </p:nvCxnSpPr>
        <p:spPr>
          <a:xfrm flipH="1" flipV="1">
            <a:off x="2038263" y="4105075"/>
            <a:ext cx="3365473" cy="708053"/>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2ACE9E2-86A5-412D-8720-CE9B48F9949D}"/>
              </a:ext>
            </a:extLst>
          </p:cNvPr>
          <p:cNvCxnSpPr>
            <a:cxnSpLocks/>
          </p:cNvCxnSpPr>
          <p:nvPr/>
        </p:nvCxnSpPr>
        <p:spPr>
          <a:xfrm flipH="1">
            <a:off x="2820447" y="1281560"/>
            <a:ext cx="2583289" cy="1268089"/>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96E6C58-99B1-4E7C-A3E4-1A979A56B5A0}"/>
              </a:ext>
            </a:extLst>
          </p:cNvPr>
          <p:cNvCxnSpPr>
            <a:cxnSpLocks/>
          </p:cNvCxnSpPr>
          <p:nvPr/>
        </p:nvCxnSpPr>
        <p:spPr>
          <a:xfrm flipH="1">
            <a:off x="2038263" y="1281559"/>
            <a:ext cx="3365473" cy="784550"/>
          </a:xfrm>
          <a:prstGeom prst="straightConnector1">
            <a:avLst/>
          </a:prstGeom>
          <a:ln w="28575">
            <a:solidFill>
              <a:srgbClr val="5CD7DE"/>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1AFAFDD-3D3B-4BDB-A885-A359194AA958}"/>
              </a:ext>
            </a:extLst>
          </p:cNvPr>
          <p:cNvSpPr txBox="1"/>
          <p:nvPr/>
        </p:nvSpPr>
        <p:spPr>
          <a:xfrm>
            <a:off x="768770" y="1811299"/>
            <a:ext cx="509179" cy="369332"/>
          </a:xfrm>
          <a:prstGeom prst="rect">
            <a:avLst/>
          </a:prstGeom>
          <a:noFill/>
        </p:spPr>
        <p:txBody>
          <a:bodyPr wrap="square">
            <a:spAutoFit/>
          </a:bodyPr>
          <a:lstStyle/>
          <a:p>
            <a:pPr algn="ctr"/>
            <a:r>
              <a:rPr lang="en-US" dirty="0"/>
              <a:t>✔</a:t>
            </a:r>
          </a:p>
        </p:txBody>
      </p:sp>
      <p:sp>
        <p:nvSpPr>
          <p:cNvPr id="41" name="TextBox 40">
            <a:extLst>
              <a:ext uri="{FF2B5EF4-FFF2-40B4-BE49-F238E27FC236}">
                <a16:creationId xmlns:a16="http://schemas.microsoft.com/office/drawing/2014/main" id="{1B5725E6-00A0-47B2-8F49-349E10F0E5E5}"/>
              </a:ext>
            </a:extLst>
          </p:cNvPr>
          <p:cNvSpPr txBox="1"/>
          <p:nvPr/>
        </p:nvSpPr>
        <p:spPr>
          <a:xfrm>
            <a:off x="768770" y="2837911"/>
            <a:ext cx="509179" cy="369332"/>
          </a:xfrm>
          <a:prstGeom prst="rect">
            <a:avLst/>
          </a:prstGeom>
          <a:noFill/>
        </p:spPr>
        <p:txBody>
          <a:bodyPr wrap="square">
            <a:spAutoFit/>
          </a:bodyPr>
          <a:lstStyle/>
          <a:p>
            <a:pPr algn="ctr"/>
            <a:r>
              <a:rPr lang="en-US" dirty="0"/>
              <a:t>✔</a:t>
            </a:r>
          </a:p>
        </p:txBody>
      </p:sp>
      <p:sp>
        <p:nvSpPr>
          <p:cNvPr id="45" name="TextBox 44">
            <a:extLst>
              <a:ext uri="{FF2B5EF4-FFF2-40B4-BE49-F238E27FC236}">
                <a16:creationId xmlns:a16="http://schemas.microsoft.com/office/drawing/2014/main" id="{4E73CCF3-AC7D-4A25-8A90-DB1AD490939F}"/>
              </a:ext>
            </a:extLst>
          </p:cNvPr>
          <p:cNvSpPr txBox="1"/>
          <p:nvPr/>
        </p:nvSpPr>
        <p:spPr>
          <a:xfrm>
            <a:off x="768770" y="3342180"/>
            <a:ext cx="509179" cy="369332"/>
          </a:xfrm>
          <a:prstGeom prst="rect">
            <a:avLst/>
          </a:prstGeom>
          <a:noFill/>
        </p:spPr>
        <p:txBody>
          <a:bodyPr wrap="square">
            <a:spAutoFit/>
          </a:bodyPr>
          <a:lstStyle/>
          <a:p>
            <a:pPr algn="ctr"/>
            <a:r>
              <a:rPr lang="en-US" dirty="0"/>
              <a:t>✔</a:t>
            </a:r>
          </a:p>
        </p:txBody>
      </p:sp>
      <p:sp>
        <p:nvSpPr>
          <p:cNvPr id="47" name="TextBox 46">
            <a:extLst>
              <a:ext uri="{FF2B5EF4-FFF2-40B4-BE49-F238E27FC236}">
                <a16:creationId xmlns:a16="http://schemas.microsoft.com/office/drawing/2014/main" id="{A63359B7-E910-451C-9150-D6C7BE901262}"/>
              </a:ext>
            </a:extLst>
          </p:cNvPr>
          <p:cNvSpPr txBox="1"/>
          <p:nvPr/>
        </p:nvSpPr>
        <p:spPr>
          <a:xfrm>
            <a:off x="768770" y="3858844"/>
            <a:ext cx="509179" cy="369332"/>
          </a:xfrm>
          <a:prstGeom prst="rect">
            <a:avLst/>
          </a:prstGeom>
          <a:noFill/>
        </p:spPr>
        <p:txBody>
          <a:bodyPr wrap="square">
            <a:spAutoFit/>
          </a:bodyPr>
          <a:lstStyle/>
          <a:p>
            <a:pPr algn="ctr"/>
            <a:r>
              <a:rPr lang="en-US" dirty="0"/>
              <a:t>✔</a:t>
            </a:r>
          </a:p>
        </p:txBody>
      </p:sp>
      <p:sp>
        <p:nvSpPr>
          <p:cNvPr id="48" name="TextBox 47">
            <a:extLst>
              <a:ext uri="{FF2B5EF4-FFF2-40B4-BE49-F238E27FC236}">
                <a16:creationId xmlns:a16="http://schemas.microsoft.com/office/drawing/2014/main" id="{28D2A900-E756-4648-9EAC-7A61730F1DE0}"/>
              </a:ext>
            </a:extLst>
          </p:cNvPr>
          <p:cNvSpPr txBox="1"/>
          <p:nvPr/>
        </p:nvSpPr>
        <p:spPr>
          <a:xfrm>
            <a:off x="768770" y="2320849"/>
            <a:ext cx="509179" cy="369332"/>
          </a:xfrm>
          <a:prstGeom prst="rect">
            <a:avLst/>
          </a:prstGeom>
          <a:noFill/>
        </p:spPr>
        <p:txBody>
          <a:bodyPr wrap="square">
            <a:spAutoFit/>
          </a:bodyPr>
          <a:lstStyle/>
          <a:p>
            <a:pPr algn="ctr"/>
            <a:r>
              <a:rPr lang="en-US" dirty="0"/>
              <a:t>✔</a:t>
            </a:r>
          </a:p>
        </p:txBody>
      </p:sp>
    </p:spTree>
    <p:extLst>
      <p:ext uri="{BB962C8B-B14F-4D97-AF65-F5344CB8AC3E}">
        <p14:creationId xmlns:p14="http://schemas.microsoft.com/office/powerpoint/2010/main" val="2605837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E8BB-9927-49D6-B9FC-6D89B6269953}"/>
              </a:ext>
            </a:extLst>
          </p:cNvPr>
          <p:cNvSpPr>
            <a:spLocks noGrp="1"/>
          </p:cNvSpPr>
          <p:nvPr>
            <p:ph type="title"/>
          </p:nvPr>
        </p:nvSpPr>
        <p:spPr/>
        <p:txBody>
          <a:bodyPr/>
          <a:lstStyle/>
          <a:p>
            <a:r>
              <a:rPr lang="en-US" dirty="0"/>
              <a:t>Applying what you’ve learned:</a:t>
            </a:r>
          </a:p>
        </p:txBody>
      </p:sp>
      <p:sp>
        <p:nvSpPr>
          <p:cNvPr id="3" name="Content Placeholder 2">
            <a:extLst>
              <a:ext uri="{FF2B5EF4-FFF2-40B4-BE49-F238E27FC236}">
                <a16:creationId xmlns:a16="http://schemas.microsoft.com/office/drawing/2014/main" id="{1845BA79-5B35-4EB2-8E54-DFDA53F7D805}"/>
              </a:ext>
            </a:extLst>
          </p:cNvPr>
          <p:cNvSpPr>
            <a:spLocks noGrp="1"/>
          </p:cNvSpPr>
          <p:nvPr>
            <p:ph idx="1"/>
          </p:nvPr>
        </p:nvSpPr>
        <p:spPr>
          <a:xfrm>
            <a:off x="838200" y="1825625"/>
            <a:ext cx="10515600" cy="4667250"/>
          </a:xfrm>
        </p:spPr>
        <p:txBody>
          <a:bodyPr>
            <a:normAutofit/>
          </a:bodyPr>
          <a:lstStyle/>
          <a:p>
            <a:endParaRPr lang="en-US" dirty="0"/>
          </a:p>
        </p:txBody>
      </p:sp>
      <p:pic>
        <p:nvPicPr>
          <p:cNvPr id="16" name="Picture 15">
            <a:extLst>
              <a:ext uri="{FF2B5EF4-FFF2-40B4-BE49-F238E27FC236}">
                <a16:creationId xmlns:a16="http://schemas.microsoft.com/office/drawing/2014/main" id="{4EF67E35-EB9D-BB94-3199-93FD775985DF}"/>
              </a:ext>
            </a:extLst>
          </p:cNvPr>
          <p:cNvPicPr>
            <a:picLocks noChangeAspect="1"/>
          </p:cNvPicPr>
          <p:nvPr/>
        </p:nvPicPr>
        <p:blipFill>
          <a:blip r:embed="rId2"/>
          <a:stretch>
            <a:fillRect/>
          </a:stretch>
        </p:blipFill>
        <p:spPr>
          <a:xfrm>
            <a:off x="580309" y="1825625"/>
            <a:ext cx="5243928" cy="4667249"/>
          </a:xfrm>
          <a:prstGeom prst="rect">
            <a:avLst/>
          </a:prstGeom>
        </p:spPr>
      </p:pic>
      <p:pic>
        <p:nvPicPr>
          <p:cNvPr id="18" name="Picture 17">
            <a:extLst>
              <a:ext uri="{FF2B5EF4-FFF2-40B4-BE49-F238E27FC236}">
                <a16:creationId xmlns:a16="http://schemas.microsoft.com/office/drawing/2014/main" id="{9D453F91-AA10-ADF9-4781-83365CBE60AF}"/>
              </a:ext>
            </a:extLst>
          </p:cNvPr>
          <p:cNvPicPr>
            <a:picLocks noChangeAspect="1"/>
          </p:cNvPicPr>
          <p:nvPr/>
        </p:nvPicPr>
        <p:blipFill>
          <a:blip r:embed="rId3"/>
          <a:stretch>
            <a:fillRect/>
          </a:stretch>
        </p:blipFill>
        <p:spPr>
          <a:xfrm>
            <a:off x="6367763" y="1825624"/>
            <a:ext cx="5243928" cy="4667249"/>
          </a:xfrm>
          <a:prstGeom prst="rect">
            <a:avLst/>
          </a:prstGeom>
        </p:spPr>
      </p:pic>
    </p:spTree>
    <p:extLst>
      <p:ext uri="{BB962C8B-B14F-4D97-AF65-F5344CB8AC3E}">
        <p14:creationId xmlns:p14="http://schemas.microsoft.com/office/powerpoint/2010/main" val="945504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32B860-4EFD-FBB0-A56E-C66500470E67}"/>
              </a:ext>
            </a:extLst>
          </p:cNvPr>
          <p:cNvSpPr/>
          <p:nvPr/>
        </p:nvSpPr>
        <p:spPr>
          <a:xfrm>
            <a:off x="4091100" y="2860163"/>
            <a:ext cx="8100900" cy="17081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F6E8BB-9927-49D6-B9FC-6D89B6269953}"/>
              </a:ext>
            </a:extLst>
          </p:cNvPr>
          <p:cNvSpPr>
            <a:spLocks noGrp="1"/>
          </p:cNvSpPr>
          <p:nvPr>
            <p:ph type="title"/>
          </p:nvPr>
        </p:nvSpPr>
        <p:spPr/>
        <p:txBody>
          <a:bodyPr/>
          <a:lstStyle/>
          <a:p>
            <a:r>
              <a:rPr lang="en-US" dirty="0"/>
              <a:t>Applying what you’ve learned:</a:t>
            </a:r>
          </a:p>
        </p:txBody>
      </p:sp>
      <p:sp>
        <p:nvSpPr>
          <p:cNvPr id="3" name="Content Placeholder 2">
            <a:extLst>
              <a:ext uri="{FF2B5EF4-FFF2-40B4-BE49-F238E27FC236}">
                <a16:creationId xmlns:a16="http://schemas.microsoft.com/office/drawing/2014/main" id="{1845BA79-5B35-4EB2-8E54-DFDA53F7D805}"/>
              </a:ext>
            </a:extLst>
          </p:cNvPr>
          <p:cNvSpPr>
            <a:spLocks noGrp="1"/>
          </p:cNvSpPr>
          <p:nvPr>
            <p:ph idx="1"/>
          </p:nvPr>
        </p:nvSpPr>
        <p:spPr>
          <a:xfrm>
            <a:off x="838200" y="1825625"/>
            <a:ext cx="10515600" cy="4667250"/>
          </a:xfrm>
        </p:spPr>
        <p:txBody>
          <a:bodyPr>
            <a:normAutofit lnSpcReduction="10000"/>
          </a:bodyPr>
          <a:lstStyle/>
          <a:p>
            <a:r>
              <a:rPr lang="en-US" dirty="0"/>
              <a:t>Time Permitting:</a:t>
            </a:r>
          </a:p>
          <a:p>
            <a:pPr lvl="1"/>
            <a:r>
              <a:rPr lang="en-US" dirty="0"/>
              <a:t>See visualization of Palmer Penguin dataset in practice</a:t>
            </a:r>
          </a:p>
          <a:p>
            <a:pPr lvl="1"/>
            <a:endParaRPr lang="en-US" dirty="0"/>
          </a:p>
          <a:p>
            <a:pPr lvl="1"/>
            <a:endParaRPr lang="en-US" dirty="0"/>
          </a:p>
          <a:p>
            <a:pPr marL="457200" lvl="1" indent="0">
              <a:buNone/>
            </a:pPr>
            <a:endParaRPr lang="en-US" dirty="0"/>
          </a:p>
          <a:p>
            <a:pPr marL="457200" lvl="1" indent="0">
              <a:buNone/>
            </a:pPr>
            <a:endParaRPr lang="en-US" dirty="0"/>
          </a:p>
          <a:p>
            <a:r>
              <a:rPr lang="en-US" dirty="0"/>
              <a:t>In pairs:</a:t>
            </a:r>
          </a:p>
          <a:p>
            <a:pPr lvl="1"/>
            <a:r>
              <a:rPr lang="en-US" dirty="0"/>
              <a:t>Choose a dataset</a:t>
            </a:r>
          </a:p>
          <a:p>
            <a:pPr lvl="1"/>
            <a:r>
              <a:rPr lang="en-US" dirty="0"/>
              <a:t>Decide on a visualization</a:t>
            </a:r>
          </a:p>
          <a:p>
            <a:pPr lvl="1"/>
            <a:r>
              <a:rPr lang="en-US" dirty="0"/>
              <a:t>Make it</a:t>
            </a:r>
          </a:p>
          <a:p>
            <a:pPr lvl="1"/>
            <a:r>
              <a:rPr lang="en-US" dirty="0"/>
              <a:t>Share your visualization with the group </a:t>
            </a:r>
          </a:p>
          <a:p>
            <a:pPr lvl="2"/>
            <a:r>
              <a:rPr lang="en-US" dirty="0"/>
              <a:t>How did you decide on the plot type? What does it reveal?</a:t>
            </a:r>
          </a:p>
        </p:txBody>
      </p:sp>
      <p:grpSp>
        <p:nvGrpSpPr>
          <p:cNvPr id="13" name="Group 12">
            <a:extLst>
              <a:ext uri="{FF2B5EF4-FFF2-40B4-BE49-F238E27FC236}">
                <a16:creationId xmlns:a16="http://schemas.microsoft.com/office/drawing/2014/main" id="{B2AE12D2-9EB8-4C8F-88BB-993751ACFB8E}"/>
              </a:ext>
            </a:extLst>
          </p:cNvPr>
          <p:cNvGrpSpPr/>
          <p:nvPr/>
        </p:nvGrpSpPr>
        <p:grpSpPr>
          <a:xfrm>
            <a:off x="312139" y="2860164"/>
            <a:ext cx="11567722" cy="1716500"/>
            <a:chOff x="2541459" y="-4301451"/>
            <a:chExt cx="14335765" cy="2127241"/>
          </a:xfrm>
        </p:grpSpPr>
        <p:pic>
          <p:nvPicPr>
            <p:cNvPr id="4" name="Content Placeholder 6" descr="A picture containing chart&#10;&#10;Description automatically generated">
              <a:extLst>
                <a:ext uri="{FF2B5EF4-FFF2-40B4-BE49-F238E27FC236}">
                  <a16:creationId xmlns:a16="http://schemas.microsoft.com/office/drawing/2014/main" id="{C5727CDB-5A58-4466-9D03-E535515D8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459" y="-4246238"/>
              <a:ext cx="2108664" cy="1357313"/>
            </a:xfrm>
            <a:prstGeom prst="rect">
              <a:avLst/>
            </a:prstGeom>
          </p:spPr>
        </p:pic>
        <p:pic>
          <p:nvPicPr>
            <p:cNvPr id="5" name="Picture 4" descr="A group of penguins&#10;&#10;Description automatically generated with low confidence">
              <a:extLst>
                <a:ext uri="{FF2B5EF4-FFF2-40B4-BE49-F238E27FC236}">
                  <a16:creationId xmlns:a16="http://schemas.microsoft.com/office/drawing/2014/main" id="{26C5FC4F-B927-47D9-9FF7-303975834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123" y="-4131969"/>
              <a:ext cx="2451803" cy="1462909"/>
            </a:xfrm>
            <a:prstGeom prst="rect">
              <a:avLst/>
            </a:prstGeom>
          </p:spPr>
        </p:pic>
        <p:grpSp>
          <p:nvGrpSpPr>
            <p:cNvPr id="12" name="Group 11">
              <a:extLst>
                <a:ext uri="{FF2B5EF4-FFF2-40B4-BE49-F238E27FC236}">
                  <a16:creationId xmlns:a16="http://schemas.microsoft.com/office/drawing/2014/main" id="{7B025265-F41F-4BEB-94CF-695047935BDC}"/>
                </a:ext>
              </a:extLst>
            </p:cNvPr>
            <p:cNvGrpSpPr/>
            <p:nvPr/>
          </p:nvGrpSpPr>
          <p:grpSpPr>
            <a:xfrm>
              <a:off x="7224689" y="-4301451"/>
              <a:ext cx="9652535" cy="2127241"/>
              <a:chOff x="7575560" y="-4669751"/>
              <a:chExt cx="9652535" cy="2127241"/>
            </a:xfrm>
          </p:grpSpPr>
          <p:pic>
            <p:nvPicPr>
              <p:cNvPr id="6" name="Picture 5">
                <a:extLst>
                  <a:ext uri="{FF2B5EF4-FFF2-40B4-BE49-F238E27FC236}">
                    <a16:creationId xmlns:a16="http://schemas.microsoft.com/office/drawing/2014/main" id="{74C27CCD-5B99-4BEF-AE76-3E2D071AC45F}"/>
                  </a:ext>
                </a:extLst>
              </p:cNvPr>
              <p:cNvPicPr>
                <a:picLocks noChangeAspect="1"/>
              </p:cNvPicPr>
              <p:nvPr/>
            </p:nvPicPr>
            <p:blipFill>
              <a:blip r:embed="rId4"/>
              <a:stretch>
                <a:fillRect/>
              </a:stretch>
            </p:blipFill>
            <p:spPr>
              <a:xfrm>
                <a:off x="11547362" y="-4669751"/>
                <a:ext cx="3971801" cy="2116952"/>
              </a:xfrm>
              <a:prstGeom prst="rect">
                <a:avLst/>
              </a:prstGeom>
            </p:spPr>
          </p:pic>
          <p:pic>
            <p:nvPicPr>
              <p:cNvPr id="7" name="Picture 6">
                <a:extLst>
                  <a:ext uri="{FF2B5EF4-FFF2-40B4-BE49-F238E27FC236}">
                    <a16:creationId xmlns:a16="http://schemas.microsoft.com/office/drawing/2014/main" id="{BD7B4DA0-D43C-42D8-BC8F-5B415408EB33}"/>
                  </a:ext>
                </a:extLst>
              </p:cNvPr>
              <p:cNvPicPr>
                <a:picLocks noChangeAspect="1"/>
              </p:cNvPicPr>
              <p:nvPr/>
            </p:nvPicPr>
            <p:blipFill>
              <a:blip r:embed="rId5"/>
              <a:stretch>
                <a:fillRect/>
              </a:stretch>
            </p:blipFill>
            <p:spPr>
              <a:xfrm>
                <a:off x="7575560" y="-4659460"/>
                <a:ext cx="3971802" cy="2116950"/>
              </a:xfrm>
              <a:prstGeom prst="rect">
                <a:avLst/>
              </a:prstGeom>
            </p:spPr>
          </p:pic>
          <p:grpSp>
            <p:nvGrpSpPr>
              <p:cNvPr id="8" name="Group 7">
                <a:extLst>
                  <a:ext uri="{FF2B5EF4-FFF2-40B4-BE49-F238E27FC236}">
                    <a16:creationId xmlns:a16="http://schemas.microsoft.com/office/drawing/2014/main" id="{24897388-9F8E-4A86-A887-D0DC566C828C}"/>
                  </a:ext>
                </a:extLst>
              </p:cNvPr>
              <p:cNvGrpSpPr/>
              <p:nvPr/>
            </p:nvGrpSpPr>
            <p:grpSpPr>
              <a:xfrm>
                <a:off x="15271786" y="-4189665"/>
                <a:ext cx="1956309" cy="1636866"/>
                <a:chOff x="9114895" y="2692906"/>
                <a:chExt cx="1956309" cy="1636866"/>
              </a:xfrm>
            </p:grpSpPr>
            <p:pic>
              <p:nvPicPr>
                <p:cNvPr id="9" name="Picture 8">
                  <a:extLst>
                    <a:ext uri="{FF2B5EF4-FFF2-40B4-BE49-F238E27FC236}">
                      <a16:creationId xmlns:a16="http://schemas.microsoft.com/office/drawing/2014/main" id="{0233D931-6D97-4ABE-9B41-BED449F4E7DE}"/>
                    </a:ext>
                  </a:extLst>
                </p:cNvPr>
                <p:cNvPicPr>
                  <a:picLocks noChangeAspect="1"/>
                </p:cNvPicPr>
                <p:nvPr/>
              </p:nvPicPr>
              <p:blipFill rotWithShape="1">
                <a:blip r:embed="rId6"/>
                <a:srcRect l="25805" t="36232" r="31287"/>
                <a:stretch/>
              </p:blipFill>
              <p:spPr>
                <a:xfrm>
                  <a:off x="9114895" y="3113993"/>
                  <a:ext cx="1956307" cy="1215777"/>
                </a:xfrm>
                <a:prstGeom prst="rect">
                  <a:avLst/>
                </a:prstGeom>
              </p:spPr>
            </p:pic>
            <p:pic>
              <p:nvPicPr>
                <p:cNvPr id="10" name="Picture 9">
                  <a:extLst>
                    <a:ext uri="{FF2B5EF4-FFF2-40B4-BE49-F238E27FC236}">
                      <a16:creationId xmlns:a16="http://schemas.microsoft.com/office/drawing/2014/main" id="{B3CFE4E8-4C52-4539-BEC9-FDE83B0F71F8}"/>
                    </a:ext>
                  </a:extLst>
                </p:cNvPr>
                <p:cNvPicPr>
                  <a:picLocks noChangeAspect="1"/>
                </p:cNvPicPr>
                <p:nvPr/>
              </p:nvPicPr>
              <p:blipFill rotWithShape="1">
                <a:blip r:embed="rId6"/>
                <a:srcRect l="31231" t="14146" r="31287"/>
                <a:stretch/>
              </p:blipFill>
              <p:spPr>
                <a:xfrm>
                  <a:off x="9362272" y="2692906"/>
                  <a:ext cx="1708932" cy="1636866"/>
                </a:xfrm>
                <a:prstGeom prst="rect">
                  <a:avLst/>
                </a:prstGeom>
              </p:spPr>
            </p:pic>
          </p:grpSp>
        </p:grpSp>
      </p:grpSp>
      <p:sp>
        <p:nvSpPr>
          <p:cNvPr id="11" name="TextBox 10">
            <a:extLst>
              <a:ext uri="{FF2B5EF4-FFF2-40B4-BE49-F238E27FC236}">
                <a16:creationId xmlns:a16="http://schemas.microsoft.com/office/drawing/2014/main" id="{D617BFA3-7F0F-4E91-BF02-C075720CA801}"/>
              </a:ext>
            </a:extLst>
          </p:cNvPr>
          <p:cNvSpPr txBox="1"/>
          <p:nvPr/>
        </p:nvSpPr>
        <p:spPr>
          <a:xfrm>
            <a:off x="177289" y="6376789"/>
            <a:ext cx="1826771" cy="369332"/>
          </a:xfrm>
          <a:prstGeom prst="rect">
            <a:avLst/>
          </a:prstGeom>
          <a:noFill/>
        </p:spPr>
        <p:txBody>
          <a:bodyPr wrap="square">
            <a:spAutoFit/>
          </a:bodyPr>
          <a:lstStyle/>
          <a:p>
            <a:r>
              <a:rPr lang="en-US" dirty="0">
                <a:hlinkClick r:id="rId7"/>
              </a:rPr>
              <a:t>Palmer Penguins</a:t>
            </a:r>
            <a:endParaRPr lang="en-US" dirty="0"/>
          </a:p>
        </p:txBody>
      </p:sp>
    </p:spTree>
    <p:extLst>
      <p:ext uri="{BB962C8B-B14F-4D97-AF65-F5344CB8AC3E}">
        <p14:creationId xmlns:p14="http://schemas.microsoft.com/office/powerpoint/2010/main" val="727211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BA71-8D5C-41D8-B5F2-B0F3C401EF5B}"/>
              </a:ext>
            </a:extLst>
          </p:cNvPr>
          <p:cNvSpPr>
            <a:spLocks noGrp="1"/>
          </p:cNvSpPr>
          <p:nvPr>
            <p:ph type="title"/>
          </p:nvPr>
        </p:nvSpPr>
        <p:spPr/>
        <p:txBody>
          <a:bodyPr/>
          <a:lstStyle/>
          <a:p>
            <a:endParaRPr lang="en-US"/>
          </a:p>
        </p:txBody>
      </p:sp>
      <p:pic>
        <p:nvPicPr>
          <p:cNvPr id="7" name="Content Placeholder 6" descr="A picture containing light&#10;&#10;Description automatically generated">
            <a:extLst>
              <a:ext uri="{FF2B5EF4-FFF2-40B4-BE49-F238E27FC236}">
                <a16:creationId xmlns:a16="http://schemas.microsoft.com/office/drawing/2014/main" id="{D6EC415F-0E6A-4E6E-AA48-F4F809C829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1" t="29059" r="361" b="29059"/>
          <a:stretch/>
        </p:blipFill>
        <p:spPr>
          <a:xfrm>
            <a:off x="-88702" y="0"/>
            <a:ext cx="12280702" cy="6858000"/>
          </a:xfrm>
        </p:spPr>
      </p:pic>
      <p:sp>
        <p:nvSpPr>
          <p:cNvPr id="5" name="TextBox 4">
            <a:extLst>
              <a:ext uri="{FF2B5EF4-FFF2-40B4-BE49-F238E27FC236}">
                <a16:creationId xmlns:a16="http://schemas.microsoft.com/office/drawing/2014/main" id="{B18153B6-19EA-4BA6-A3D2-C9679A54BD5E}"/>
              </a:ext>
            </a:extLst>
          </p:cNvPr>
          <p:cNvSpPr txBox="1"/>
          <p:nvPr/>
        </p:nvSpPr>
        <p:spPr>
          <a:xfrm>
            <a:off x="0" y="6492875"/>
            <a:ext cx="6096000" cy="369332"/>
          </a:xfrm>
          <a:prstGeom prst="rect">
            <a:avLst/>
          </a:prstGeom>
          <a:noFill/>
        </p:spPr>
        <p:txBody>
          <a:bodyPr wrap="square">
            <a:spAutoFit/>
          </a:bodyPr>
          <a:lstStyle/>
          <a:p>
            <a:r>
              <a:rPr lang="en-US" dirty="0">
                <a:hlinkClick r:id="rId3"/>
              </a:rPr>
              <a:t>Image Credit: NASA</a:t>
            </a:r>
            <a:endParaRPr lang="en-US" dirty="0"/>
          </a:p>
        </p:txBody>
      </p:sp>
    </p:spTree>
    <p:extLst>
      <p:ext uri="{BB962C8B-B14F-4D97-AF65-F5344CB8AC3E}">
        <p14:creationId xmlns:p14="http://schemas.microsoft.com/office/powerpoint/2010/main" val="108160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E30B8E1-642B-D9FE-3C04-32D139C2326E}"/>
              </a:ext>
            </a:extLst>
          </p:cNvPr>
          <p:cNvSpPr/>
          <p:nvPr/>
        </p:nvSpPr>
        <p:spPr>
          <a:xfrm>
            <a:off x="6767913" y="0"/>
            <a:ext cx="5122962"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5F2AD02-9159-C6C0-93FF-1E1D5E35C60C}"/>
              </a:ext>
            </a:extLst>
          </p:cNvPr>
          <p:cNvSpPr>
            <a:spLocks noGrp="1"/>
          </p:cNvSpPr>
          <p:nvPr>
            <p:ph type="title"/>
          </p:nvPr>
        </p:nvSpPr>
        <p:spPr/>
        <p:txBody>
          <a:bodyPr/>
          <a:lstStyle/>
          <a:p>
            <a:r>
              <a:rPr lang="en-US" dirty="0"/>
              <a:t>Personal Introduction</a:t>
            </a:r>
          </a:p>
        </p:txBody>
      </p:sp>
      <p:sp>
        <p:nvSpPr>
          <p:cNvPr id="3" name="Content Placeholder 2">
            <a:extLst>
              <a:ext uri="{FF2B5EF4-FFF2-40B4-BE49-F238E27FC236}">
                <a16:creationId xmlns:a16="http://schemas.microsoft.com/office/drawing/2014/main" id="{31C22BF8-6B06-E33C-FBB4-9DA1669345F0}"/>
              </a:ext>
            </a:extLst>
          </p:cNvPr>
          <p:cNvSpPr>
            <a:spLocks noGrp="1"/>
          </p:cNvSpPr>
          <p:nvPr>
            <p:ph idx="1"/>
          </p:nvPr>
        </p:nvSpPr>
        <p:spPr>
          <a:xfrm>
            <a:off x="838200" y="1825625"/>
            <a:ext cx="5929713" cy="4351338"/>
          </a:xfrm>
        </p:spPr>
        <p:txBody>
          <a:bodyPr>
            <a:normAutofit/>
          </a:bodyPr>
          <a:lstStyle/>
          <a:p>
            <a:r>
              <a:rPr lang="en-US" sz="1800" dirty="0"/>
              <a:t>Molecular Neurophysiologist ➔ Research Geneticist</a:t>
            </a:r>
          </a:p>
          <a:p>
            <a:r>
              <a:rPr lang="en-US" sz="1800" dirty="0"/>
              <a:t>Trait Prediction Using Genomic and Environmental Data</a:t>
            </a:r>
          </a:p>
          <a:p>
            <a:r>
              <a:rPr lang="en-US" sz="1800" dirty="0"/>
              <a:t>Model interpretability</a:t>
            </a:r>
          </a:p>
          <a:p>
            <a:r>
              <a:rPr lang="en-US" sz="1800" dirty="0"/>
              <a:t> Software Carpentries Instructor</a:t>
            </a:r>
          </a:p>
          <a:p>
            <a:endParaRPr lang="en-US" sz="1800" dirty="0"/>
          </a:p>
          <a:p>
            <a:endParaRPr lang="en-US" sz="1800" dirty="0"/>
          </a:p>
          <a:p>
            <a:endParaRPr lang="en-US" sz="1800" dirty="0"/>
          </a:p>
        </p:txBody>
      </p:sp>
      <p:grpSp>
        <p:nvGrpSpPr>
          <p:cNvPr id="13" name="Group 12">
            <a:extLst>
              <a:ext uri="{FF2B5EF4-FFF2-40B4-BE49-F238E27FC236}">
                <a16:creationId xmlns:a16="http://schemas.microsoft.com/office/drawing/2014/main" id="{5B0250C0-C1AC-D403-6278-F95B3A7DDB9B}"/>
              </a:ext>
            </a:extLst>
          </p:cNvPr>
          <p:cNvGrpSpPr/>
          <p:nvPr/>
        </p:nvGrpSpPr>
        <p:grpSpPr>
          <a:xfrm>
            <a:off x="8031097" y="1248218"/>
            <a:ext cx="3859778" cy="2300859"/>
            <a:chOff x="10723717" y="-6775449"/>
            <a:chExt cx="5584117" cy="3328757"/>
          </a:xfrm>
        </p:grpSpPr>
        <p:grpSp>
          <p:nvGrpSpPr>
            <p:cNvPr id="14" name="Group 13">
              <a:extLst>
                <a:ext uri="{FF2B5EF4-FFF2-40B4-BE49-F238E27FC236}">
                  <a16:creationId xmlns:a16="http://schemas.microsoft.com/office/drawing/2014/main" id="{7492E9C6-3FA2-B8BD-F6E0-3C9656DCBCE1}"/>
                </a:ext>
              </a:extLst>
            </p:cNvPr>
            <p:cNvGrpSpPr/>
            <p:nvPr/>
          </p:nvGrpSpPr>
          <p:grpSpPr>
            <a:xfrm>
              <a:off x="12741277" y="-6775449"/>
              <a:ext cx="3566557" cy="3328757"/>
              <a:chOff x="13150852" y="-6775450"/>
              <a:chExt cx="3845423" cy="3589030"/>
            </a:xfrm>
          </p:grpSpPr>
          <p:grpSp>
            <p:nvGrpSpPr>
              <p:cNvPr id="16" name="Group 15">
                <a:extLst>
                  <a:ext uri="{FF2B5EF4-FFF2-40B4-BE49-F238E27FC236}">
                    <a16:creationId xmlns:a16="http://schemas.microsoft.com/office/drawing/2014/main" id="{309E9915-961E-25C3-2180-B55B814FEB55}"/>
                  </a:ext>
                </a:extLst>
              </p:cNvPr>
              <p:cNvGrpSpPr/>
              <p:nvPr/>
            </p:nvGrpSpPr>
            <p:grpSpPr>
              <a:xfrm>
                <a:off x="13150852" y="-6775450"/>
                <a:ext cx="3845423" cy="1755630"/>
                <a:chOff x="-8143103" y="-11433274"/>
                <a:chExt cx="3845423" cy="1755630"/>
              </a:xfrm>
            </p:grpSpPr>
            <p:pic>
              <p:nvPicPr>
                <p:cNvPr id="20" name="Picture 19">
                  <a:extLst>
                    <a:ext uri="{FF2B5EF4-FFF2-40B4-BE49-F238E27FC236}">
                      <a16:creationId xmlns:a16="http://schemas.microsoft.com/office/drawing/2014/main" id="{E9B10462-FF4B-B6AA-1330-8CC2D7F37763}"/>
                    </a:ext>
                  </a:extLst>
                </p:cNvPr>
                <p:cNvPicPr>
                  <a:picLocks noChangeAspect="1"/>
                </p:cNvPicPr>
                <p:nvPr/>
              </p:nvPicPr>
              <p:blipFill rotWithShape="1">
                <a:blip r:embed="rId2"/>
                <a:srcRect b="92909"/>
                <a:stretch/>
              </p:blipFill>
              <p:spPr>
                <a:xfrm>
                  <a:off x="-8143103" y="-11433274"/>
                  <a:ext cx="3371850" cy="1298430"/>
                </a:xfrm>
                <a:prstGeom prst="rect">
                  <a:avLst/>
                </a:prstGeom>
              </p:spPr>
            </p:pic>
            <p:pic>
              <p:nvPicPr>
                <p:cNvPr id="21" name="Picture 20">
                  <a:extLst>
                    <a:ext uri="{FF2B5EF4-FFF2-40B4-BE49-F238E27FC236}">
                      <a16:creationId xmlns:a16="http://schemas.microsoft.com/office/drawing/2014/main" id="{82271188-5F62-9543-7069-2C8532CEF331}"/>
                    </a:ext>
                  </a:extLst>
                </p:cNvPr>
                <p:cNvPicPr>
                  <a:picLocks noChangeAspect="1"/>
                </p:cNvPicPr>
                <p:nvPr/>
              </p:nvPicPr>
              <p:blipFill rotWithShape="1">
                <a:blip r:embed="rId3"/>
                <a:srcRect b="46958"/>
                <a:stretch/>
              </p:blipFill>
              <p:spPr>
                <a:xfrm>
                  <a:off x="-6173333" y="-10399919"/>
                  <a:ext cx="1875653" cy="722275"/>
                </a:xfrm>
                <a:prstGeom prst="rect">
                  <a:avLst/>
                </a:prstGeom>
              </p:spPr>
            </p:pic>
          </p:grpSp>
          <p:grpSp>
            <p:nvGrpSpPr>
              <p:cNvPr id="17" name="Group 16">
                <a:extLst>
                  <a:ext uri="{FF2B5EF4-FFF2-40B4-BE49-F238E27FC236}">
                    <a16:creationId xmlns:a16="http://schemas.microsoft.com/office/drawing/2014/main" id="{279CB6DC-DCCD-FC8F-57B9-16D71B23F2E1}"/>
                  </a:ext>
                </a:extLst>
              </p:cNvPr>
              <p:cNvGrpSpPr/>
              <p:nvPr/>
            </p:nvGrpSpPr>
            <p:grpSpPr>
              <a:xfrm>
                <a:off x="13150852" y="-4942050"/>
                <a:ext cx="3845423" cy="1755630"/>
                <a:chOff x="-8143103" y="-9525244"/>
                <a:chExt cx="3845423" cy="1755630"/>
              </a:xfrm>
            </p:grpSpPr>
            <p:pic>
              <p:nvPicPr>
                <p:cNvPr id="18" name="Picture 17">
                  <a:extLst>
                    <a:ext uri="{FF2B5EF4-FFF2-40B4-BE49-F238E27FC236}">
                      <a16:creationId xmlns:a16="http://schemas.microsoft.com/office/drawing/2014/main" id="{FBF0BB17-4BD3-D943-30AB-CA128E3E7BD7}"/>
                    </a:ext>
                  </a:extLst>
                </p:cNvPr>
                <p:cNvPicPr>
                  <a:picLocks noChangeAspect="1"/>
                </p:cNvPicPr>
                <p:nvPr/>
              </p:nvPicPr>
              <p:blipFill rotWithShape="1">
                <a:blip r:embed="rId4"/>
                <a:srcRect b="92307"/>
                <a:stretch/>
              </p:blipFill>
              <p:spPr>
                <a:xfrm>
                  <a:off x="-8143103" y="-9525244"/>
                  <a:ext cx="3371850" cy="1298430"/>
                </a:xfrm>
                <a:prstGeom prst="rect">
                  <a:avLst/>
                </a:prstGeom>
              </p:spPr>
            </p:pic>
            <p:pic>
              <p:nvPicPr>
                <p:cNvPr id="19" name="Picture 18">
                  <a:extLst>
                    <a:ext uri="{FF2B5EF4-FFF2-40B4-BE49-F238E27FC236}">
                      <a16:creationId xmlns:a16="http://schemas.microsoft.com/office/drawing/2014/main" id="{10BAADAB-0B67-9533-5B73-2A9B9DD74DC9}"/>
                    </a:ext>
                  </a:extLst>
                </p:cNvPr>
                <p:cNvPicPr>
                  <a:picLocks noChangeAspect="1"/>
                </p:cNvPicPr>
                <p:nvPr/>
              </p:nvPicPr>
              <p:blipFill rotWithShape="1">
                <a:blip r:embed="rId5"/>
                <a:srcRect b="46958"/>
                <a:stretch/>
              </p:blipFill>
              <p:spPr>
                <a:xfrm>
                  <a:off x="-6173333" y="-8491889"/>
                  <a:ext cx="1875653" cy="722275"/>
                </a:xfrm>
                <a:prstGeom prst="rect">
                  <a:avLst/>
                </a:prstGeom>
              </p:spPr>
            </p:pic>
          </p:grpSp>
        </p:grpSp>
        <p:pic>
          <p:nvPicPr>
            <p:cNvPr id="15" name="Picture 14">
              <a:extLst>
                <a:ext uri="{FF2B5EF4-FFF2-40B4-BE49-F238E27FC236}">
                  <a16:creationId xmlns:a16="http://schemas.microsoft.com/office/drawing/2014/main" id="{20369C50-BC7B-2F36-1C6A-C674A486D52C}"/>
                </a:ext>
              </a:extLst>
            </p:cNvPr>
            <p:cNvPicPr>
              <a:picLocks noChangeAspect="1"/>
            </p:cNvPicPr>
            <p:nvPr/>
          </p:nvPicPr>
          <p:blipFill rotWithShape="1">
            <a:blip r:embed="rId6"/>
            <a:srcRect l="33750" t="7869" r="34583" b="16294"/>
            <a:stretch/>
          </p:blipFill>
          <p:spPr>
            <a:xfrm>
              <a:off x="10723717" y="-6775449"/>
              <a:ext cx="1855636" cy="2417209"/>
            </a:xfrm>
            <a:prstGeom prst="rect">
              <a:avLst/>
            </a:prstGeom>
          </p:spPr>
        </p:pic>
      </p:grpSp>
      <p:pic>
        <p:nvPicPr>
          <p:cNvPr id="22" name="Picture 21">
            <a:extLst>
              <a:ext uri="{FF2B5EF4-FFF2-40B4-BE49-F238E27FC236}">
                <a16:creationId xmlns:a16="http://schemas.microsoft.com/office/drawing/2014/main" id="{ED259F0B-E699-248A-6C3D-6384B444199F}"/>
              </a:ext>
            </a:extLst>
          </p:cNvPr>
          <p:cNvPicPr>
            <a:picLocks noChangeAspect="1"/>
          </p:cNvPicPr>
          <p:nvPr/>
        </p:nvPicPr>
        <p:blipFill>
          <a:blip r:embed="rId7"/>
          <a:stretch>
            <a:fillRect/>
          </a:stretch>
        </p:blipFill>
        <p:spPr>
          <a:xfrm>
            <a:off x="6820920" y="3662680"/>
            <a:ext cx="2803677" cy="2922038"/>
          </a:xfrm>
          <a:prstGeom prst="rect">
            <a:avLst/>
          </a:prstGeom>
        </p:spPr>
      </p:pic>
      <p:pic>
        <p:nvPicPr>
          <p:cNvPr id="23" name="Picture 22">
            <a:extLst>
              <a:ext uri="{FF2B5EF4-FFF2-40B4-BE49-F238E27FC236}">
                <a16:creationId xmlns:a16="http://schemas.microsoft.com/office/drawing/2014/main" id="{9A4D1C18-7064-CC4F-9FB9-A03438A606A0}"/>
              </a:ext>
            </a:extLst>
          </p:cNvPr>
          <p:cNvPicPr>
            <a:picLocks noChangeAspect="1"/>
          </p:cNvPicPr>
          <p:nvPr/>
        </p:nvPicPr>
        <p:blipFill>
          <a:blip r:embed="rId8"/>
          <a:stretch>
            <a:fillRect/>
          </a:stretch>
        </p:blipFill>
        <p:spPr>
          <a:xfrm>
            <a:off x="9163603" y="5084771"/>
            <a:ext cx="2153120" cy="1474865"/>
          </a:xfrm>
          <a:prstGeom prst="rect">
            <a:avLst/>
          </a:prstGeom>
        </p:spPr>
      </p:pic>
      <p:pic>
        <p:nvPicPr>
          <p:cNvPr id="24" name="Picture 23">
            <a:extLst>
              <a:ext uri="{FF2B5EF4-FFF2-40B4-BE49-F238E27FC236}">
                <a16:creationId xmlns:a16="http://schemas.microsoft.com/office/drawing/2014/main" id="{CCAFE2F4-FBC0-7700-4D0B-F53DEA368890}"/>
              </a:ext>
            </a:extLst>
          </p:cNvPr>
          <p:cNvPicPr>
            <a:picLocks noChangeAspect="1"/>
          </p:cNvPicPr>
          <p:nvPr/>
        </p:nvPicPr>
        <p:blipFill>
          <a:blip r:embed="rId9"/>
          <a:stretch>
            <a:fillRect/>
          </a:stretch>
        </p:blipFill>
        <p:spPr>
          <a:xfrm>
            <a:off x="6767913" y="114455"/>
            <a:ext cx="2153120" cy="1470313"/>
          </a:xfrm>
          <a:prstGeom prst="rect">
            <a:avLst/>
          </a:prstGeom>
        </p:spPr>
      </p:pic>
      <p:pic>
        <p:nvPicPr>
          <p:cNvPr id="25" name="Picture 24">
            <a:extLst>
              <a:ext uri="{FF2B5EF4-FFF2-40B4-BE49-F238E27FC236}">
                <a16:creationId xmlns:a16="http://schemas.microsoft.com/office/drawing/2014/main" id="{006F230A-1F86-300B-7A9E-328D1E0F6EDC}"/>
              </a:ext>
            </a:extLst>
          </p:cNvPr>
          <p:cNvPicPr>
            <a:picLocks noChangeAspect="1"/>
          </p:cNvPicPr>
          <p:nvPr/>
        </p:nvPicPr>
        <p:blipFill>
          <a:blip r:embed="rId10"/>
          <a:stretch>
            <a:fillRect/>
          </a:stretch>
        </p:blipFill>
        <p:spPr>
          <a:xfrm>
            <a:off x="6856145" y="6196173"/>
            <a:ext cx="286389" cy="286389"/>
          </a:xfrm>
          <a:prstGeom prst="rect">
            <a:avLst/>
          </a:prstGeom>
        </p:spPr>
      </p:pic>
      <p:pic>
        <p:nvPicPr>
          <p:cNvPr id="26" name="Picture 25">
            <a:extLst>
              <a:ext uri="{FF2B5EF4-FFF2-40B4-BE49-F238E27FC236}">
                <a16:creationId xmlns:a16="http://schemas.microsoft.com/office/drawing/2014/main" id="{537509F2-1810-B7A6-4D5B-C7F17D865B80}"/>
              </a:ext>
            </a:extLst>
          </p:cNvPr>
          <p:cNvPicPr>
            <a:picLocks noChangeAspect="1"/>
          </p:cNvPicPr>
          <p:nvPr/>
        </p:nvPicPr>
        <p:blipFill>
          <a:blip r:embed="rId11"/>
          <a:stretch>
            <a:fillRect/>
          </a:stretch>
        </p:blipFill>
        <p:spPr>
          <a:xfrm>
            <a:off x="6826040" y="3011756"/>
            <a:ext cx="286389" cy="286389"/>
          </a:xfrm>
          <a:prstGeom prst="rect">
            <a:avLst/>
          </a:prstGeom>
        </p:spPr>
      </p:pic>
      <p:grpSp>
        <p:nvGrpSpPr>
          <p:cNvPr id="33" name="Group 32">
            <a:extLst>
              <a:ext uri="{FF2B5EF4-FFF2-40B4-BE49-F238E27FC236}">
                <a16:creationId xmlns:a16="http://schemas.microsoft.com/office/drawing/2014/main" id="{9932C2AE-83EA-A551-D4A8-357018D7D19D}"/>
              </a:ext>
            </a:extLst>
          </p:cNvPr>
          <p:cNvGrpSpPr/>
          <p:nvPr/>
        </p:nvGrpSpPr>
        <p:grpSpPr>
          <a:xfrm>
            <a:off x="1285135" y="3317558"/>
            <a:ext cx="5192148" cy="3325379"/>
            <a:chOff x="492655" y="3429000"/>
            <a:chExt cx="5192148" cy="3325379"/>
          </a:xfrm>
        </p:grpSpPr>
        <p:pic>
          <p:nvPicPr>
            <p:cNvPr id="29" name="Picture 28">
              <a:extLst>
                <a:ext uri="{FF2B5EF4-FFF2-40B4-BE49-F238E27FC236}">
                  <a16:creationId xmlns:a16="http://schemas.microsoft.com/office/drawing/2014/main" id="{B5850123-D3E3-1FD4-89C4-9DE2D5795B09}"/>
                </a:ext>
              </a:extLst>
            </p:cNvPr>
            <p:cNvPicPr>
              <a:picLocks noChangeAspect="1"/>
            </p:cNvPicPr>
            <p:nvPr/>
          </p:nvPicPr>
          <p:blipFill>
            <a:blip r:embed="rId12"/>
            <a:stretch>
              <a:fillRect/>
            </a:stretch>
          </p:blipFill>
          <p:spPr>
            <a:xfrm>
              <a:off x="492655" y="3429000"/>
              <a:ext cx="3383957" cy="2642605"/>
            </a:xfrm>
            <a:prstGeom prst="rect">
              <a:avLst/>
            </a:prstGeom>
          </p:spPr>
        </p:pic>
        <p:pic>
          <p:nvPicPr>
            <p:cNvPr id="31" name="Picture 30">
              <a:extLst>
                <a:ext uri="{FF2B5EF4-FFF2-40B4-BE49-F238E27FC236}">
                  <a16:creationId xmlns:a16="http://schemas.microsoft.com/office/drawing/2014/main" id="{FA718506-FAF8-7BC4-F318-1716896D8D51}"/>
                </a:ext>
              </a:extLst>
            </p:cNvPr>
            <p:cNvPicPr>
              <a:picLocks noChangeAspect="1"/>
            </p:cNvPicPr>
            <p:nvPr/>
          </p:nvPicPr>
          <p:blipFill>
            <a:blip r:embed="rId13"/>
            <a:stretch>
              <a:fillRect/>
            </a:stretch>
          </p:blipFill>
          <p:spPr>
            <a:xfrm>
              <a:off x="2300846" y="4111774"/>
              <a:ext cx="3383957" cy="2642605"/>
            </a:xfrm>
            <a:prstGeom prst="rect">
              <a:avLst/>
            </a:prstGeom>
          </p:spPr>
        </p:pic>
      </p:grpSp>
    </p:spTree>
    <p:extLst>
      <p:ext uri="{BB962C8B-B14F-4D97-AF65-F5344CB8AC3E}">
        <p14:creationId xmlns:p14="http://schemas.microsoft.com/office/powerpoint/2010/main" val="3961898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AD02-9159-C6C0-93FF-1E1D5E35C60C}"/>
              </a:ext>
            </a:extLst>
          </p:cNvPr>
          <p:cNvSpPr>
            <a:spLocks noGrp="1"/>
          </p:cNvSpPr>
          <p:nvPr>
            <p:ph type="title"/>
          </p:nvPr>
        </p:nvSpPr>
        <p:spPr/>
        <p:txBody>
          <a:bodyPr/>
          <a:lstStyle/>
          <a:p>
            <a:r>
              <a:rPr lang="en-US" dirty="0"/>
              <a:t>Thinking Questions</a:t>
            </a:r>
          </a:p>
        </p:txBody>
      </p:sp>
      <p:sp>
        <p:nvSpPr>
          <p:cNvPr id="3" name="Content Placeholder 2">
            <a:extLst>
              <a:ext uri="{FF2B5EF4-FFF2-40B4-BE49-F238E27FC236}">
                <a16:creationId xmlns:a16="http://schemas.microsoft.com/office/drawing/2014/main" id="{31C22BF8-6B06-E33C-FBB4-9DA1669345F0}"/>
              </a:ext>
            </a:extLst>
          </p:cNvPr>
          <p:cNvSpPr>
            <a:spLocks noGrp="1"/>
          </p:cNvSpPr>
          <p:nvPr>
            <p:ph idx="1"/>
          </p:nvPr>
        </p:nvSpPr>
        <p:spPr/>
        <p:txBody>
          <a:bodyPr>
            <a:normAutofit/>
          </a:bodyPr>
          <a:lstStyle/>
          <a:p>
            <a:pPr marL="0" indent="0">
              <a:buNone/>
            </a:pPr>
            <a:r>
              <a:rPr lang="en-US" sz="2800" dirty="0">
                <a:solidFill>
                  <a:schemeClr val="bg1"/>
                </a:solidFill>
              </a:rPr>
              <a:t>We’re covering Python and Deep Learning</a:t>
            </a:r>
          </a:p>
          <a:p>
            <a:pPr lvl="1"/>
            <a:r>
              <a:rPr lang="en-US" b="1" i="1" dirty="0"/>
              <a:t>How </a:t>
            </a:r>
            <a:r>
              <a:rPr lang="en-US" dirty="0"/>
              <a:t>do you see yourself using these?</a:t>
            </a:r>
          </a:p>
          <a:p>
            <a:pPr lvl="2"/>
            <a:r>
              <a:rPr lang="en-US" dirty="0"/>
              <a:t>In the lab?</a:t>
            </a:r>
          </a:p>
          <a:p>
            <a:pPr lvl="2"/>
            <a:r>
              <a:rPr lang="en-US" dirty="0"/>
              <a:t>For personal use?</a:t>
            </a:r>
          </a:p>
          <a:p>
            <a:pPr lvl="2"/>
            <a:r>
              <a:rPr lang="en-US" dirty="0"/>
              <a:t>Both?</a:t>
            </a:r>
          </a:p>
          <a:p>
            <a:pPr lvl="2"/>
            <a:endParaRPr lang="en-US" dirty="0"/>
          </a:p>
          <a:p>
            <a:pPr lvl="1"/>
            <a:r>
              <a:rPr lang="en-US" b="1" i="1" dirty="0"/>
              <a:t>What application</a:t>
            </a:r>
            <a:r>
              <a:rPr lang="en-US" b="1" dirty="0"/>
              <a:t> </a:t>
            </a:r>
            <a:r>
              <a:rPr lang="en-US" dirty="0"/>
              <a:t>excites you most? </a:t>
            </a:r>
          </a:p>
          <a:p>
            <a:pPr lvl="2"/>
            <a:r>
              <a:rPr lang="en-US" b="1" i="1" dirty="0"/>
              <a:t>How small </a:t>
            </a:r>
            <a:r>
              <a:rPr lang="en-US" dirty="0"/>
              <a:t>could you make this project?</a:t>
            </a:r>
            <a:endParaRPr lang="en-US" b="1" i="1" dirty="0"/>
          </a:p>
          <a:p>
            <a:pPr lvl="2"/>
            <a:r>
              <a:rPr lang="en-US" b="1" i="1" dirty="0"/>
              <a:t>When </a:t>
            </a:r>
            <a:r>
              <a:rPr lang="en-US" dirty="0"/>
              <a:t>could you work on this?</a:t>
            </a:r>
          </a:p>
          <a:p>
            <a:pPr lvl="1"/>
            <a:endParaRPr lang="en-US" dirty="0"/>
          </a:p>
          <a:p>
            <a:pPr lvl="1"/>
            <a:r>
              <a:rPr lang="en-US" b="1" i="1" dirty="0"/>
              <a:t>What goals </a:t>
            </a:r>
            <a:r>
              <a:rPr lang="en-US" dirty="0"/>
              <a:t>will you be better suited to achieve by learning these topics?</a:t>
            </a:r>
          </a:p>
        </p:txBody>
      </p:sp>
    </p:spTree>
    <p:extLst>
      <p:ext uri="{BB962C8B-B14F-4D97-AF65-F5344CB8AC3E}">
        <p14:creationId xmlns:p14="http://schemas.microsoft.com/office/powerpoint/2010/main" val="2605884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AD02-9159-C6C0-93FF-1E1D5E35C60C}"/>
              </a:ext>
            </a:extLst>
          </p:cNvPr>
          <p:cNvSpPr>
            <a:spLocks noGrp="1"/>
          </p:cNvSpPr>
          <p:nvPr>
            <p:ph type="title"/>
          </p:nvPr>
        </p:nvSpPr>
        <p:spPr/>
        <p:txBody>
          <a:bodyPr/>
          <a:lstStyle/>
          <a:p>
            <a:r>
              <a:rPr lang="en-US" dirty="0"/>
              <a:t>Overview</a:t>
            </a:r>
          </a:p>
        </p:txBody>
      </p:sp>
      <p:graphicFrame>
        <p:nvGraphicFramePr>
          <p:cNvPr id="4" name="Content Placeholder 3">
            <a:extLst>
              <a:ext uri="{FF2B5EF4-FFF2-40B4-BE49-F238E27FC236}">
                <a16:creationId xmlns:a16="http://schemas.microsoft.com/office/drawing/2014/main" id="{334719C5-3700-5F31-C6B8-6A3A440C7EE4}"/>
              </a:ext>
            </a:extLst>
          </p:cNvPr>
          <p:cNvGraphicFramePr>
            <a:graphicFrameLocks noGrp="1"/>
          </p:cNvGraphicFramePr>
          <p:nvPr>
            <p:ph idx="1"/>
            <p:extLst>
              <p:ext uri="{D42A27DB-BD31-4B8C-83A1-F6EECF244321}">
                <p14:modId xmlns:p14="http://schemas.microsoft.com/office/powerpoint/2010/main" val="4008175199"/>
              </p:ext>
            </p:extLst>
          </p:nvPr>
        </p:nvGraphicFramePr>
        <p:xfrm>
          <a:off x="838198" y="1832065"/>
          <a:ext cx="10515600" cy="4096422"/>
        </p:xfrm>
        <a:graphic>
          <a:graphicData uri="http://schemas.openxmlformats.org/drawingml/2006/table">
            <a:tbl>
              <a:tblPr/>
              <a:tblGrid>
                <a:gridCol w="632289">
                  <a:extLst>
                    <a:ext uri="{9D8B030D-6E8A-4147-A177-3AD203B41FA5}">
                      <a16:colId xmlns:a16="http://schemas.microsoft.com/office/drawing/2014/main" val="3815452694"/>
                    </a:ext>
                  </a:extLst>
                </a:gridCol>
                <a:gridCol w="416995">
                  <a:extLst>
                    <a:ext uri="{9D8B030D-6E8A-4147-A177-3AD203B41FA5}">
                      <a16:colId xmlns:a16="http://schemas.microsoft.com/office/drawing/2014/main" val="1795711326"/>
                    </a:ext>
                  </a:extLst>
                </a:gridCol>
                <a:gridCol w="3232940">
                  <a:extLst>
                    <a:ext uri="{9D8B030D-6E8A-4147-A177-3AD203B41FA5}">
                      <a16:colId xmlns:a16="http://schemas.microsoft.com/office/drawing/2014/main" val="2877067917"/>
                    </a:ext>
                  </a:extLst>
                </a:gridCol>
                <a:gridCol w="1514535">
                  <a:extLst>
                    <a:ext uri="{9D8B030D-6E8A-4147-A177-3AD203B41FA5}">
                      <a16:colId xmlns:a16="http://schemas.microsoft.com/office/drawing/2014/main" val="1010534283"/>
                    </a:ext>
                  </a:extLst>
                </a:gridCol>
                <a:gridCol w="3107845">
                  <a:extLst>
                    <a:ext uri="{9D8B030D-6E8A-4147-A177-3AD203B41FA5}">
                      <a16:colId xmlns:a16="http://schemas.microsoft.com/office/drawing/2014/main" val="404079006"/>
                    </a:ext>
                  </a:extLst>
                </a:gridCol>
                <a:gridCol w="1610996">
                  <a:extLst>
                    <a:ext uri="{9D8B030D-6E8A-4147-A177-3AD203B41FA5}">
                      <a16:colId xmlns:a16="http://schemas.microsoft.com/office/drawing/2014/main" val="3150629291"/>
                    </a:ext>
                  </a:extLst>
                </a:gridCol>
              </a:tblGrid>
              <a:tr h="132844">
                <a:tc>
                  <a:txBody>
                    <a:bodyPr/>
                    <a:lstStyle/>
                    <a:p>
                      <a:pPr algn="l"/>
                      <a:r>
                        <a:rPr lang="en-US" sz="1400" b="1" dirty="0">
                          <a:solidFill>
                            <a:schemeClr val="bg1"/>
                          </a:solidFill>
                          <a:effectLst/>
                        </a:rPr>
                        <a:t>Month</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tc>
                  <a:txBody>
                    <a:bodyPr/>
                    <a:lstStyle/>
                    <a:p>
                      <a:pPr algn="r"/>
                      <a:r>
                        <a:rPr lang="en-US" sz="1400" b="1" dirty="0">
                          <a:solidFill>
                            <a:schemeClr val="bg1"/>
                          </a:solidFill>
                          <a:effectLst/>
                        </a:rPr>
                        <a:t>Day</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effectLst/>
                        </a:rPr>
                        <a:t>Before</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effectLst/>
                        </a:rPr>
                        <a:t>Session</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effectLst/>
                        </a:rPr>
                        <a:t>After</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tc>
                  <a:txBody>
                    <a:bodyPr/>
                    <a:lstStyle/>
                    <a:p>
                      <a:pPr algn="l"/>
                      <a:r>
                        <a:rPr lang="en-US" sz="1400" b="1" dirty="0">
                          <a:solidFill>
                            <a:schemeClr val="bg1"/>
                          </a:solidFill>
                          <a:effectLst/>
                        </a:rPr>
                        <a:t>Deep Dive</a:t>
                      </a:r>
                    </a:p>
                  </a:txBody>
                  <a:tcPr marL="27893" marR="27893" marT="13947" marB="13947" anchor="ctr">
                    <a:lnL>
                      <a:noFill/>
                    </a:lnL>
                    <a:lnR>
                      <a:noFill/>
                    </a:lnR>
                    <a:lnT>
                      <a:noFill/>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65159502"/>
                  </a:ext>
                </a:extLst>
              </a:tr>
              <a:tr h="132844">
                <a:tc>
                  <a:txBody>
                    <a:bodyPr/>
                    <a:lstStyle/>
                    <a:p>
                      <a:pPr algn="r"/>
                      <a:r>
                        <a:rPr lang="en-US" sz="1100" dirty="0">
                          <a:solidFill>
                            <a:schemeClr val="bg1"/>
                          </a:solidFill>
                          <a:effectLst/>
                        </a:rPr>
                        <a:t>Sept.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24</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Pre-Meeting Setup</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Python: Application</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08298272"/>
                  </a:ext>
                </a:extLst>
              </a:tr>
              <a:tr h="132844">
                <a:tc>
                  <a:txBody>
                    <a:bodyPr/>
                    <a:lstStyle/>
                    <a:p>
                      <a:pPr algn="r"/>
                      <a:r>
                        <a:rPr lang="en-US" sz="1100" dirty="0">
                          <a:solidFill>
                            <a:schemeClr val="bg1"/>
                          </a:solidFill>
                          <a:effectLst/>
                        </a:rPr>
                        <a:t>Oct.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1</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Python: Fundamentals</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25051668"/>
                  </a:ext>
                </a:extLst>
              </a:tr>
              <a:tr h="246738">
                <a:tc>
                  <a:txBody>
                    <a:bodyPr/>
                    <a:lstStyle/>
                    <a:p>
                      <a:pPr algn="r"/>
                      <a:r>
                        <a:rPr lang="en-US" sz="1100" dirty="0">
                          <a:solidFill>
                            <a:schemeClr val="bg1"/>
                          </a:solidFill>
                          <a:effectLst/>
                        </a:rPr>
                        <a:t>Oct.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8</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Python: Classes, </a:t>
                      </a:r>
                    </a:p>
                    <a:p>
                      <a:pPr algn="l"/>
                      <a:r>
                        <a:rPr lang="en-US" sz="1000" dirty="0">
                          <a:solidFill>
                            <a:schemeClr val="bg1"/>
                          </a:solidFill>
                          <a:effectLst/>
                        </a:rPr>
                        <a:t>Deep Learning Overview</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2"/>
                        </a:rPr>
                        <a:t>What is a Neural Network? 0h18</a:t>
                      </a:r>
                      <a:r>
                        <a:rPr lang="en-US" sz="1000" dirty="0">
                          <a:effectLst/>
                        </a:rPr>
                        <a:t> , </a:t>
                      </a:r>
                    </a:p>
                    <a:p>
                      <a:pPr algn="l"/>
                      <a:r>
                        <a:rPr lang="en-US" sz="1000" dirty="0">
                          <a:effectLst/>
                          <a:hlinkClick r:id="rId3"/>
                        </a:rPr>
                        <a:t>Gradient descent 0h20</a:t>
                      </a:r>
                      <a:r>
                        <a:rPr lang="en-US" sz="1000" dirty="0">
                          <a:effectLst/>
                        </a:rPr>
                        <a:t> , </a:t>
                      </a:r>
                      <a:r>
                        <a:rPr lang="en-US" sz="1000" dirty="0">
                          <a:effectLst/>
                          <a:hlinkClick r:id="rId4"/>
                        </a:rPr>
                        <a:t>Analyzing our neural network</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2826806"/>
                  </a:ext>
                </a:extLst>
              </a:tr>
              <a:tr h="246738">
                <a:tc>
                  <a:txBody>
                    <a:bodyPr/>
                    <a:lstStyle/>
                    <a:p>
                      <a:pPr algn="r"/>
                      <a:r>
                        <a:rPr lang="en-US" sz="1100" dirty="0">
                          <a:solidFill>
                            <a:schemeClr val="bg1"/>
                          </a:solidFill>
                          <a:effectLst/>
                        </a:rPr>
                        <a:t>Oct.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15</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5"/>
                        </a:rPr>
                        <a:t>What is backpropagation really doing? 0h12</a:t>
                      </a:r>
                      <a:r>
                        <a:rPr lang="en-US" sz="1000" dirty="0">
                          <a:effectLst/>
                        </a:rPr>
                        <a:t> ,</a:t>
                      </a:r>
                    </a:p>
                    <a:p>
                      <a:pPr algn="l"/>
                      <a:r>
                        <a:rPr lang="en-US" sz="1000" dirty="0">
                          <a:effectLst/>
                          <a:hlinkClick r:id="rId6"/>
                        </a:rPr>
                        <a:t>Backpropagation calculus 0h10</a:t>
                      </a:r>
                      <a:r>
                        <a:rPr lang="en-US" sz="1000" dirty="0">
                          <a:effectLst/>
                        </a:rPr>
                        <a:t>, </a:t>
                      </a:r>
                      <a:r>
                        <a:rPr lang="en-US" sz="1000" dirty="0">
                          <a:effectLst/>
                          <a:hlinkClick r:id="rId7"/>
                        </a:rPr>
                        <a:t>Backpropagation 2h25</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Discussion</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13076039"/>
                  </a:ext>
                </a:extLst>
              </a:tr>
              <a:tr h="132844">
                <a:tc>
                  <a:txBody>
                    <a:bodyPr/>
                    <a:lstStyle/>
                    <a:p>
                      <a:pPr algn="r"/>
                      <a:r>
                        <a:rPr lang="en-US" sz="1100" dirty="0">
                          <a:solidFill>
                            <a:schemeClr val="bg1"/>
                          </a:solidFill>
                          <a:effectLst/>
                        </a:rPr>
                        <a:t>Oct.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22</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solidFill>
                          <a:schemeClr val="bg1"/>
                        </a:solidFill>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08735240"/>
                  </a:ext>
                </a:extLst>
              </a:tr>
              <a:tr h="132844">
                <a:tc>
                  <a:txBody>
                    <a:bodyPr/>
                    <a:lstStyle/>
                    <a:p>
                      <a:pPr algn="r"/>
                      <a:r>
                        <a:rPr lang="en-US" sz="1100" dirty="0">
                          <a:solidFill>
                            <a:schemeClr val="bg1"/>
                          </a:solidFill>
                          <a:effectLst/>
                        </a:rPr>
                        <a:t>Oct.</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29</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8"/>
                        </a:rPr>
                        <a:t>Bigram Language Model 1h57</a:t>
                      </a:r>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Discussion</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74619287"/>
                  </a:ext>
                </a:extLst>
              </a:tr>
              <a:tr h="132844">
                <a:tc>
                  <a:txBody>
                    <a:bodyPr/>
                    <a:lstStyle/>
                    <a:p>
                      <a:pPr algn="r"/>
                      <a:r>
                        <a:rPr lang="en-US" sz="1100" dirty="0">
                          <a:solidFill>
                            <a:schemeClr val="bg1"/>
                          </a:solidFill>
                          <a:effectLst/>
                        </a:rPr>
                        <a:t>Nov.</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5</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solidFill>
                          <a:schemeClr val="bg1"/>
                        </a:solidFill>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70667342"/>
                  </a:ext>
                </a:extLst>
              </a:tr>
              <a:tr h="132844">
                <a:tc>
                  <a:txBody>
                    <a:bodyPr/>
                    <a:lstStyle/>
                    <a:p>
                      <a:pPr algn="r"/>
                      <a:r>
                        <a:rPr lang="en-US" sz="1100" dirty="0">
                          <a:solidFill>
                            <a:schemeClr val="bg1"/>
                          </a:solidFill>
                          <a:effectLst/>
                        </a:rPr>
                        <a:t>Nov.</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12</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9"/>
                        </a:rPr>
                        <a:t>Multilayer Perceptron Language Model 1h15</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Discussion</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20871650"/>
                  </a:ext>
                </a:extLst>
              </a:tr>
              <a:tr h="246738">
                <a:tc>
                  <a:txBody>
                    <a:bodyPr/>
                    <a:lstStyle/>
                    <a:p>
                      <a:pPr algn="r"/>
                      <a:r>
                        <a:rPr lang="en-US" sz="1100" dirty="0">
                          <a:solidFill>
                            <a:schemeClr val="bg1"/>
                          </a:solidFill>
                          <a:effectLst/>
                        </a:rPr>
                        <a:t>Nov.</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19</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Journal Club: </a:t>
                      </a:r>
                      <a:r>
                        <a:rPr lang="en-US" sz="1000" dirty="0" err="1">
                          <a:solidFill>
                            <a:schemeClr val="bg1"/>
                          </a:solidFill>
                          <a:effectLst/>
                        </a:rPr>
                        <a:t>BatchNorm</a:t>
                      </a:r>
                      <a:endParaRPr lang="en-US" sz="1000" dirty="0">
                        <a:solidFill>
                          <a:schemeClr val="bg1"/>
                        </a:solidFill>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10"/>
                        </a:rPr>
                        <a:t>Activations + </a:t>
                      </a:r>
                      <a:r>
                        <a:rPr lang="en-US" sz="1000" dirty="0" err="1">
                          <a:effectLst/>
                          <a:hlinkClick r:id="rId10"/>
                        </a:rPr>
                        <a:t>BatchNorm</a:t>
                      </a:r>
                      <a:r>
                        <a:rPr lang="en-US" sz="1000" dirty="0">
                          <a:effectLst/>
                          <a:hlinkClick r:id="rId10"/>
                        </a:rPr>
                        <a:t> 1h55</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40497431"/>
                  </a:ext>
                </a:extLst>
              </a:tr>
              <a:tr h="246738">
                <a:tc>
                  <a:txBody>
                    <a:bodyPr/>
                    <a:lstStyle/>
                    <a:p>
                      <a:pPr algn="r"/>
                      <a:r>
                        <a:rPr lang="en-US" sz="1100" dirty="0">
                          <a:solidFill>
                            <a:schemeClr val="bg1"/>
                          </a:solidFill>
                          <a:effectLst/>
                        </a:rPr>
                        <a:t>Nov.</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26</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solidFill>
                          <a:schemeClr val="bg1"/>
                        </a:solidFill>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11"/>
                        </a:rPr>
                        <a:t>Backpropagation Deep Dive 1h55</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12764405"/>
                  </a:ext>
                </a:extLst>
              </a:tr>
              <a:tr h="246738">
                <a:tc>
                  <a:txBody>
                    <a:bodyPr/>
                    <a:lstStyle/>
                    <a:p>
                      <a:pPr algn="r"/>
                      <a:r>
                        <a:rPr lang="en-US" sz="1100" dirty="0">
                          <a:solidFill>
                            <a:schemeClr val="bg1"/>
                          </a:solidFill>
                          <a:effectLst/>
                        </a:rPr>
                        <a:t>Dec.</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100" dirty="0">
                          <a:solidFill>
                            <a:schemeClr val="bg1"/>
                          </a:solidFill>
                          <a:effectLst/>
                        </a:rPr>
                        <a:t>3</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12"/>
                        </a:rPr>
                        <a:t>But what is a GTP 0h27</a:t>
                      </a:r>
                      <a:r>
                        <a:rPr lang="en-US" sz="1000" dirty="0">
                          <a:effectLst/>
                        </a:rPr>
                        <a:t>, </a:t>
                      </a:r>
                      <a:r>
                        <a:rPr lang="en-US" sz="1000" dirty="0">
                          <a:effectLst/>
                          <a:hlinkClick r:id="rId13"/>
                        </a:rPr>
                        <a:t>Visualizing Attention 0h26</a:t>
                      </a:r>
                      <a:r>
                        <a:rPr lang="en-US" sz="1000" dirty="0">
                          <a:effectLst/>
                        </a:rPr>
                        <a:t> </a:t>
                      </a:r>
                    </a:p>
                    <a:p>
                      <a:pPr algn="l"/>
                      <a:r>
                        <a:rPr lang="en-US" sz="1000" dirty="0">
                          <a:effectLst/>
                          <a:hlinkClick r:id="rId14"/>
                        </a:rPr>
                        <a:t>Generatively Pretrained Transformer 1h56</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solidFill>
                            <a:schemeClr val="bg1"/>
                          </a:solidFill>
                          <a:effectLst/>
                        </a:rPr>
                        <a:t>Discussion</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a:effectLst/>
                          <a:hlinkClick r:id="rId15"/>
                        </a:rPr>
                        <a:t>How might LLMs store facts 0h22</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r>
                        <a:rPr lang="en-US" sz="1000" dirty="0" err="1">
                          <a:effectLst/>
                          <a:hlinkClick r:id="rId16"/>
                        </a:rPr>
                        <a:t>WaveNet</a:t>
                      </a:r>
                      <a:r>
                        <a:rPr lang="en-US" sz="1000" dirty="0">
                          <a:effectLst/>
                          <a:hlinkClick r:id="rId16"/>
                        </a:rPr>
                        <a:t> 0h56</a:t>
                      </a:r>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34983402"/>
                  </a:ext>
                </a:extLst>
              </a:tr>
              <a:tr h="132844">
                <a:tc>
                  <a:txBody>
                    <a:bodyPr/>
                    <a:lstStyle/>
                    <a:p>
                      <a:pPr algn="r"/>
                      <a:r>
                        <a:rPr lang="en-US" sz="1100" dirty="0">
                          <a:solidFill>
                            <a:schemeClr val="bg1"/>
                          </a:solidFill>
                          <a:effectLst/>
                        </a:rPr>
                        <a:t>Dec.</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tc>
                  <a:txBody>
                    <a:bodyPr/>
                    <a:lstStyle/>
                    <a:p>
                      <a:pPr algn="l"/>
                      <a:r>
                        <a:rPr lang="en-US" sz="1100" dirty="0">
                          <a:solidFill>
                            <a:schemeClr val="bg1"/>
                          </a:solidFill>
                          <a:effectLst/>
                        </a:rPr>
                        <a:t>10</a:t>
                      </a: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tc>
                  <a:txBody>
                    <a:bodyPr/>
                    <a:lstStyle/>
                    <a:p>
                      <a:pPr algn="l"/>
                      <a:endParaRPr lang="en-US" sz="1000" dirty="0">
                        <a:effectLst/>
                      </a:endParaRPr>
                    </a:p>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tc>
                  <a:txBody>
                    <a:bodyPr/>
                    <a:lstStyle/>
                    <a:p>
                      <a:pPr algn="l"/>
                      <a:endParaRPr lang="en-US" sz="1000" dirty="0">
                        <a:solidFill>
                          <a:schemeClr val="bg1"/>
                        </a:solidFill>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tc>
                  <a:txBody>
                    <a:bodyPr/>
                    <a:lstStyle/>
                    <a:p>
                      <a:pPr algn="l"/>
                      <a:endParaRPr lang="en-US" sz="1000" dirty="0">
                        <a:effectLst/>
                      </a:endParaRPr>
                    </a:p>
                  </a:txBody>
                  <a:tcPr marL="27893" marR="27893" marT="13947" marB="13947" anchor="ctr">
                    <a:lnL>
                      <a:noFill/>
                    </a:lnL>
                    <a:lnR>
                      <a:noFill/>
                    </a:lnR>
                    <a:lnT w="12700" cap="flat" cmpd="sng" algn="ctr">
                      <a:solidFill>
                        <a:schemeClr val="bg1"/>
                      </a:solidFill>
                      <a:prstDash val="solid"/>
                      <a:round/>
                      <a:headEnd type="none" w="med" len="med"/>
                      <a:tailEnd type="none" w="med" len="med"/>
                    </a:lnT>
                    <a:lnB>
                      <a:noFill/>
                    </a:lnB>
                    <a:noFill/>
                  </a:tcPr>
                </a:tc>
                <a:extLst>
                  <a:ext uri="{0D108BD9-81ED-4DB2-BD59-A6C34878D82A}">
                    <a16:rowId xmlns:a16="http://schemas.microsoft.com/office/drawing/2014/main" val="417065733"/>
                  </a:ext>
                </a:extLst>
              </a:tr>
            </a:tbl>
          </a:graphicData>
        </a:graphic>
      </p:graphicFrame>
    </p:spTree>
    <p:extLst>
      <p:ext uri="{BB962C8B-B14F-4D97-AF65-F5344CB8AC3E}">
        <p14:creationId xmlns:p14="http://schemas.microsoft.com/office/powerpoint/2010/main" val="2350438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0803-91A7-2923-C146-545B7B48FC79}"/>
              </a:ext>
            </a:extLst>
          </p:cNvPr>
          <p:cNvSpPr>
            <a:spLocks noGrp="1"/>
          </p:cNvSpPr>
          <p:nvPr>
            <p:ph type="title"/>
          </p:nvPr>
        </p:nvSpPr>
        <p:spPr/>
        <p:txBody>
          <a:bodyPr/>
          <a:lstStyle/>
          <a:p>
            <a:r>
              <a:rPr lang="en-US" dirty="0"/>
              <a:t>Using Python for Science</a:t>
            </a:r>
          </a:p>
        </p:txBody>
      </p:sp>
      <p:sp>
        <p:nvSpPr>
          <p:cNvPr id="3" name="Text Placeholder 2">
            <a:extLst>
              <a:ext uri="{FF2B5EF4-FFF2-40B4-BE49-F238E27FC236}">
                <a16:creationId xmlns:a16="http://schemas.microsoft.com/office/drawing/2014/main" id="{6AF3C0E1-B969-A8E0-3F9A-E0718EF837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2119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AD02-9159-C6C0-93FF-1E1D5E35C60C}"/>
              </a:ext>
            </a:extLst>
          </p:cNvPr>
          <p:cNvSpPr>
            <a:spLocks noGrp="1"/>
          </p:cNvSpPr>
          <p:nvPr>
            <p:ph type="title"/>
          </p:nvPr>
        </p:nvSpPr>
        <p:spPr/>
        <p:txBody>
          <a:bodyPr/>
          <a:lstStyle/>
          <a:p>
            <a:r>
              <a:rPr lang="en-US" dirty="0"/>
              <a:t>Why Python? (Even if you know R)</a:t>
            </a:r>
          </a:p>
        </p:txBody>
      </p:sp>
      <p:sp>
        <p:nvSpPr>
          <p:cNvPr id="21" name="TextBox 20">
            <a:extLst>
              <a:ext uri="{FF2B5EF4-FFF2-40B4-BE49-F238E27FC236}">
                <a16:creationId xmlns:a16="http://schemas.microsoft.com/office/drawing/2014/main" id="{46106765-B17F-EB89-BD87-014C36008DAC}"/>
              </a:ext>
            </a:extLst>
          </p:cNvPr>
          <p:cNvSpPr txBox="1"/>
          <p:nvPr/>
        </p:nvSpPr>
        <p:spPr>
          <a:xfrm>
            <a:off x="8877300" y="6453128"/>
            <a:ext cx="2425494" cy="400110"/>
          </a:xfrm>
          <a:prstGeom prst="rect">
            <a:avLst/>
          </a:prstGeom>
          <a:noFill/>
        </p:spPr>
        <p:txBody>
          <a:bodyPr wrap="square">
            <a:spAutoFit/>
          </a:bodyPr>
          <a:lstStyle/>
          <a:p>
            <a:r>
              <a:rPr lang="en-US" sz="1000" dirty="0">
                <a:hlinkClick r:id="rId3"/>
              </a:rPr>
              <a:t>https://torch.mlverse.org/</a:t>
            </a:r>
            <a:endParaRPr lang="en-US" sz="1000" dirty="0"/>
          </a:p>
          <a:p>
            <a:r>
              <a:rPr lang="en-US" sz="1000" dirty="0">
                <a:hlinkClick r:id="rId4"/>
              </a:rPr>
              <a:t>https://posit.co/blog/tensorflow-for-r/</a:t>
            </a:r>
            <a:endParaRPr lang="en-US" sz="1000" dirty="0"/>
          </a:p>
        </p:txBody>
      </p:sp>
      <p:sp>
        <p:nvSpPr>
          <p:cNvPr id="40" name="Content Placeholder 39">
            <a:extLst>
              <a:ext uri="{FF2B5EF4-FFF2-40B4-BE49-F238E27FC236}">
                <a16:creationId xmlns:a16="http://schemas.microsoft.com/office/drawing/2014/main" id="{D1D60178-4A2D-980F-8224-7400FED8109A}"/>
              </a:ext>
            </a:extLst>
          </p:cNvPr>
          <p:cNvSpPr>
            <a:spLocks noGrp="1"/>
          </p:cNvSpPr>
          <p:nvPr>
            <p:ph idx="1"/>
          </p:nvPr>
        </p:nvSpPr>
        <p:spPr>
          <a:xfrm>
            <a:off x="838200" y="1825625"/>
            <a:ext cx="5664200" cy="4351338"/>
          </a:xfrm>
        </p:spPr>
        <p:txBody>
          <a:bodyPr>
            <a:normAutofit lnSpcReduction="10000"/>
          </a:bodyPr>
          <a:lstStyle/>
          <a:p>
            <a:r>
              <a:rPr lang="en-US" dirty="0"/>
              <a:t>There are bindings for R…</a:t>
            </a:r>
          </a:p>
          <a:p>
            <a:pPr marL="0" indent="0">
              <a:buNone/>
            </a:pPr>
            <a:endParaRPr lang="en-US" dirty="0"/>
          </a:p>
          <a:p>
            <a:r>
              <a:rPr lang="en-US" dirty="0"/>
              <a:t>It’s easier?</a:t>
            </a:r>
          </a:p>
          <a:p>
            <a:endParaRPr lang="en-US" dirty="0"/>
          </a:p>
          <a:p>
            <a:r>
              <a:rPr lang="en-US" dirty="0"/>
              <a:t>It provides a different community with different strengths</a:t>
            </a:r>
          </a:p>
          <a:p>
            <a:endParaRPr lang="en-US" dirty="0"/>
          </a:p>
          <a:p>
            <a:r>
              <a:rPr lang="en-US" dirty="0"/>
              <a:t>It presents </a:t>
            </a:r>
            <a:r>
              <a:rPr lang="en-US" i="1" dirty="0"/>
              <a:t>alternate </a:t>
            </a:r>
            <a:r>
              <a:rPr lang="en-US" dirty="0"/>
              <a:t>ways of </a:t>
            </a:r>
            <a:r>
              <a:rPr lang="en-US" i="1" dirty="0"/>
              <a:t>thinking </a:t>
            </a:r>
            <a:r>
              <a:rPr lang="en-US" dirty="0"/>
              <a:t>about and </a:t>
            </a:r>
            <a:r>
              <a:rPr lang="en-US" i="1" dirty="0"/>
              <a:t>articulating </a:t>
            </a:r>
            <a:r>
              <a:rPr lang="en-US" dirty="0"/>
              <a:t>a solution</a:t>
            </a:r>
          </a:p>
          <a:p>
            <a:endParaRPr lang="en-US" dirty="0"/>
          </a:p>
        </p:txBody>
      </p:sp>
      <p:pic>
        <p:nvPicPr>
          <p:cNvPr id="41" name="Picture 40">
            <a:extLst>
              <a:ext uri="{FF2B5EF4-FFF2-40B4-BE49-F238E27FC236}">
                <a16:creationId xmlns:a16="http://schemas.microsoft.com/office/drawing/2014/main" id="{22058BB3-A0EE-4003-1C89-DD3C5A3515BE}"/>
              </a:ext>
            </a:extLst>
          </p:cNvPr>
          <p:cNvPicPr>
            <a:picLocks noChangeAspect="1"/>
          </p:cNvPicPr>
          <p:nvPr/>
        </p:nvPicPr>
        <p:blipFill>
          <a:blip r:embed="rId5"/>
          <a:stretch>
            <a:fillRect/>
          </a:stretch>
        </p:blipFill>
        <p:spPr>
          <a:xfrm>
            <a:off x="6718300" y="1529527"/>
            <a:ext cx="2197100" cy="1226244"/>
          </a:xfrm>
          <a:prstGeom prst="roundRect">
            <a:avLst>
              <a:gd name="adj" fmla="val 5047"/>
            </a:avLst>
          </a:prstGeom>
        </p:spPr>
      </p:pic>
      <p:pic>
        <p:nvPicPr>
          <p:cNvPr id="42" name="Picture 41">
            <a:extLst>
              <a:ext uri="{FF2B5EF4-FFF2-40B4-BE49-F238E27FC236}">
                <a16:creationId xmlns:a16="http://schemas.microsoft.com/office/drawing/2014/main" id="{BE748E26-A05E-EF3C-D270-0440FECC4509}"/>
              </a:ext>
            </a:extLst>
          </p:cNvPr>
          <p:cNvPicPr>
            <a:picLocks noChangeAspect="1"/>
          </p:cNvPicPr>
          <p:nvPr/>
        </p:nvPicPr>
        <p:blipFill>
          <a:blip r:embed="rId6"/>
          <a:stretch>
            <a:fillRect/>
          </a:stretch>
        </p:blipFill>
        <p:spPr>
          <a:xfrm>
            <a:off x="6718300" y="3031936"/>
            <a:ext cx="5156200" cy="1434431"/>
          </a:xfrm>
          <a:prstGeom prst="rect">
            <a:avLst/>
          </a:prstGeom>
        </p:spPr>
      </p:pic>
      <p:pic>
        <p:nvPicPr>
          <p:cNvPr id="43" name="Picture 42">
            <a:extLst>
              <a:ext uri="{FF2B5EF4-FFF2-40B4-BE49-F238E27FC236}">
                <a16:creationId xmlns:a16="http://schemas.microsoft.com/office/drawing/2014/main" id="{88217945-1FF7-6CC2-CC9A-CA3D6D82B604}"/>
              </a:ext>
            </a:extLst>
          </p:cNvPr>
          <p:cNvPicPr>
            <a:picLocks noChangeAspect="1"/>
          </p:cNvPicPr>
          <p:nvPr/>
        </p:nvPicPr>
        <p:blipFill>
          <a:blip r:embed="rId7"/>
          <a:stretch>
            <a:fillRect/>
          </a:stretch>
        </p:blipFill>
        <p:spPr>
          <a:xfrm>
            <a:off x="6718300" y="4742532"/>
            <a:ext cx="5156200" cy="1434431"/>
          </a:xfrm>
          <a:prstGeom prst="rect">
            <a:avLst/>
          </a:prstGeom>
        </p:spPr>
      </p:pic>
    </p:spTree>
    <p:extLst>
      <p:ext uri="{BB962C8B-B14F-4D97-AF65-F5344CB8AC3E}">
        <p14:creationId xmlns:p14="http://schemas.microsoft.com/office/powerpoint/2010/main" val="1325943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AD02-9159-C6C0-93FF-1E1D5E35C60C}"/>
              </a:ext>
            </a:extLst>
          </p:cNvPr>
          <p:cNvSpPr>
            <a:spLocks noGrp="1"/>
          </p:cNvSpPr>
          <p:nvPr>
            <p:ph type="title"/>
          </p:nvPr>
        </p:nvSpPr>
        <p:spPr/>
        <p:txBody>
          <a:bodyPr>
            <a:normAutofit/>
          </a:bodyPr>
          <a:lstStyle/>
          <a:p>
            <a:r>
              <a:rPr lang="en-US" dirty="0"/>
              <a:t>The </a:t>
            </a:r>
            <a:r>
              <a:rPr lang="en-US" dirty="0" err="1">
                <a:latin typeface="Consolas" panose="020B0609020204030204" pitchFamily="49" charset="0"/>
              </a:rPr>
              <a:t>Blup</a:t>
            </a:r>
            <a:r>
              <a:rPr lang="en-US" dirty="0"/>
              <a:t> Paradox</a:t>
            </a:r>
          </a:p>
        </p:txBody>
      </p:sp>
      <p:sp>
        <p:nvSpPr>
          <p:cNvPr id="40" name="Content Placeholder 39">
            <a:extLst>
              <a:ext uri="{FF2B5EF4-FFF2-40B4-BE49-F238E27FC236}">
                <a16:creationId xmlns:a16="http://schemas.microsoft.com/office/drawing/2014/main" id="{D1D60178-4A2D-980F-8224-7400FED8109A}"/>
              </a:ext>
            </a:extLst>
          </p:cNvPr>
          <p:cNvSpPr>
            <a:spLocks noGrp="1"/>
          </p:cNvSpPr>
          <p:nvPr>
            <p:ph idx="1"/>
          </p:nvPr>
        </p:nvSpPr>
        <p:spPr/>
        <p:txBody>
          <a:bodyPr>
            <a:normAutofit fontScale="92500" lnSpcReduction="20000"/>
          </a:bodyPr>
          <a:lstStyle/>
          <a:p>
            <a:pPr marL="0" indent="0">
              <a:buNone/>
            </a:pPr>
            <a:r>
              <a:rPr lang="en-US" dirty="0"/>
              <a:t>“not merely technologies, but habits of mind”</a:t>
            </a:r>
          </a:p>
          <a:p>
            <a:pPr marL="0" indent="0">
              <a:buNone/>
            </a:pPr>
            <a:endParaRPr lang="en-US" dirty="0">
              <a:solidFill>
                <a:schemeClr val="bg1"/>
              </a:solidFill>
            </a:endParaRPr>
          </a:p>
          <a:p>
            <a:pPr marL="0" indent="0">
              <a:buNone/>
            </a:pPr>
            <a:r>
              <a:rPr lang="en-US" dirty="0">
                <a:solidFill>
                  <a:schemeClr val="bg1"/>
                </a:solidFill>
              </a:rPr>
              <a:t>Languages fall along a continuum of abstractness … [consider a] hypothetical language called Blub. Blub falls right in the middle of the abstractness continuum. </a:t>
            </a:r>
          </a:p>
          <a:p>
            <a:pPr marL="0" indent="0">
              <a:buNone/>
            </a:pPr>
            <a:endParaRPr lang="en-US" dirty="0">
              <a:solidFill>
                <a:schemeClr val="bg1"/>
              </a:solidFill>
            </a:endParaRPr>
          </a:p>
          <a:p>
            <a:pPr marL="0" indent="0">
              <a:buNone/>
            </a:pPr>
            <a:r>
              <a:rPr lang="en-US" dirty="0">
                <a:solidFill>
                  <a:schemeClr val="bg1"/>
                </a:solidFill>
              </a:rPr>
              <a:t>As long as our hypothetical Blub programmer is looking down the power continuum, he knows he's looking down … because they're missing some feature he's used to. But when our hypothetical Blub programmer looks in the other direction, … he doesn't realize he's looking up. What he sees are merely weird languages. He probably considers them about equivalent in power to Blub, but with all this other hairy stuff thrown in as well. Blub is good enough for him, because he thinks in Blub.</a:t>
            </a:r>
          </a:p>
        </p:txBody>
      </p:sp>
      <p:sp>
        <p:nvSpPr>
          <p:cNvPr id="5" name="TextBox 4">
            <a:extLst>
              <a:ext uri="{FF2B5EF4-FFF2-40B4-BE49-F238E27FC236}">
                <a16:creationId xmlns:a16="http://schemas.microsoft.com/office/drawing/2014/main" id="{A014745B-19A8-6E98-D452-192358F9BD6E}"/>
              </a:ext>
            </a:extLst>
          </p:cNvPr>
          <p:cNvSpPr txBox="1"/>
          <p:nvPr/>
        </p:nvSpPr>
        <p:spPr>
          <a:xfrm>
            <a:off x="838199" y="6611779"/>
            <a:ext cx="6097218" cy="246221"/>
          </a:xfrm>
          <a:prstGeom prst="rect">
            <a:avLst/>
          </a:prstGeom>
          <a:noFill/>
        </p:spPr>
        <p:txBody>
          <a:bodyPr wrap="square">
            <a:spAutoFit/>
          </a:bodyPr>
          <a:lstStyle/>
          <a:p>
            <a:r>
              <a:rPr lang="en-US" sz="1000" dirty="0">
                <a:hlinkClick r:id="rId3"/>
              </a:rPr>
              <a:t>https://paulgraham.com/avg.html</a:t>
            </a:r>
            <a:endParaRPr lang="en-US" sz="1000" dirty="0"/>
          </a:p>
        </p:txBody>
      </p:sp>
      <p:grpSp>
        <p:nvGrpSpPr>
          <p:cNvPr id="6" name="Group 5">
            <a:extLst>
              <a:ext uri="{FF2B5EF4-FFF2-40B4-BE49-F238E27FC236}">
                <a16:creationId xmlns:a16="http://schemas.microsoft.com/office/drawing/2014/main" id="{283A9BC1-D77B-2D27-9D75-6264DE4B7287}"/>
              </a:ext>
            </a:extLst>
          </p:cNvPr>
          <p:cNvGrpSpPr/>
          <p:nvPr/>
        </p:nvGrpSpPr>
        <p:grpSpPr>
          <a:xfrm>
            <a:off x="9367973" y="1547812"/>
            <a:ext cx="914400" cy="914400"/>
            <a:chOff x="15166942" y="-914400"/>
            <a:chExt cx="914400" cy="914400"/>
          </a:xfrm>
          <a:solidFill>
            <a:schemeClr val="tx1">
              <a:lumMod val="50000"/>
              <a:lumOff val="50000"/>
            </a:schemeClr>
          </a:solidFill>
        </p:grpSpPr>
        <p:pic>
          <p:nvPicPr>
            <p:cNvPr id="7" name="Graphic 6" descr="Male profile with solid fill">
              <a:extLst>
                <a:ext uri="{FF2B5EF4-FFF2-40B4-BE49-F238E27FC236}">
                  <a16:creationId xmlns:a16="http://schemas.microsoft.com/office/drawing/2014/main" id="{F6EB2605-5036-AFA2-7A68-051293DF45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66942" y="-914400"/>
              <a:ext cx="914400" cy="914400"/>
            </a:xfrm>
            <a:prstGeom prst="rect">
              <a:avLst/>
            </a:prstGeom>
          </p:spPr>
        </p:pic>
        <p:pic>
          <p:nvPicPr>
            <p:cNvPr id="8" name="Picture 7" descr="A blue and yellow snake logo&#10;&#10;Description automatically generated">
              <a:extLst>
                <a:ext uri="{FF2B5EF4-FFF2-40B4-BE49-F238E27FC236}">
                  <a16:creationId xmlns:a16="http://schemas.microsoft.com/office/drawing/2014/main" id="{AFE40408-54AD-95CF-3BB3-62F31F2E5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7272" y="-377002"/>
              <a:ext cx="215966" cy="237312"/>
            </a:xfrm>
            <a:prstGeom prst="rect">
              <a:avLst/>
            </a:prstGeom>
            <a:grpFill/>
          </p:spPr>
        </p:pic>
      </p:grpSp>
      <p:grpSp>
        <p:nvGrpSpPr>
          <p:cNvPr id="9" name="Group 8">
            <a:extLst>
              <a:ext uri="{FF2B5EF4-FFF2-40B4-BE49-F238E27FC236}">
                <a16:creationId xmlns:a16="http://schemas.microsoft.com/office/drawing/2014/main" id="{A872DDD4-D416-B363-B5CF-284E00FA22F3}"/>
              </a:ext>
            </a:extLst>
          </p:cNvPr>
          <p:cNvGrpSpPr/>
          <p:nvPr/>
        </p:nvGrpSpPr>
        <p:grpSpPr>
          <a:xfrm>
            <a:off x="8357200" y="1547812"/>
            <a:ext cx="914400" cy="914400"/>
            <a:chOff x="13434996" y="-914400"/>
            <a:chExt cx="914400" cy="914400"/>
          </a:xfrm>
          <a:solidFill>
            <a:schemeClr val="tx1">
              <a:lumMod val="50000"/>
              <a:lumOff val="50000"/>
            </a:schemeClr>
          </a:solidFill>
        </p:grpSpPr>
        <p:pic>
          <p:nvPicPr>
            <p:cNvPr id="10" name="Graphic 9" descr="Female Profile with solid fill">
              <a:extLst>
                <a:ext uri="{FF2B5EF4-FFF2-40B4-BE49-F238E27FC236}">
                  <a16:creationId xmlns:a16="http://schemas.microsoft.com/office/drawing/2014/main" id="{171F40F3-EEB9-1127-FD6E-33A28E7456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34996" y="-914400"/>
              <a:ext cx="914400" cy="914400"/>
            </a:xfrm>
            <a:prstGeom prst="rect">
              <a:avLst/>
            </a:prstGeom>
          </p:spPr>
        </p:pic>
        <p:pic>
          <p:nvPicPr>
            <p:cNvPr id="11" name="Picture 10" descr="A blue and grey logo&#10;&#10;Description automatically generated">
              <a:extLst>
                <a:ext uri="{FF2B5EF4-FFF2-40B4-BE49-F238E27FC236}">
                  <a16:creationId xmlns:a16="http://schemas.microsoft.com/office/drawing/2014/main" id="{F44A6E85-E708-ACC3-D439-BA268C36E1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66919" y="-377002"/>
              <a:ext cx="250554" cy="194260"/>
            </a:xfrm>
            <a:prstGeom prst="rect">
              <a:avLst/>
            </a:prstGeom>
            <a:grpFill/>
          </p:spPr>
        </p:pic>
      </p:grpSp>
      <p:sp>
        <p:nvSpPr>
          <p:cNvPr id="12" name="Speech Bubble: Oval 11">
            <a:extLst>
              <a:ext uri="{FF2B5EF4-FFF2-40B4-BE49-F238E27FC236}">
                <a16:creationId xmlns:a16="http://schemas.microsoft.com/office/drawing/2014/main" id="{A943C2AB-CBB0-C37C-9340-3C26DB33D829}"/>
              </a:ext>
            </a:extLst>
          </p:cNvPr>
          <p:cNvSpPr/>
          <p:nvPr/>
        </p:nvSpPr>
        <p:spPr>
          <a:xfrm>
            <a:off x="6567117" y="681037"/>
            <a:ext cx="2592403" cy="807891"/>
          </a:xfrm>
          <a:prstGeom prst="wedgeEllipseCallout">
            <a:avLst>
              <a:gd name="adj1" fmla="val 31675"/>
              <a:gd name="adj2" fmla="val 60238"/>
            </a:avLst>
          </a:prstGeom>
          <a:solidFill>
            <a:schemeClr val="tx1"/>
          </a:solidFill>
          <a:ln>
            <a:solidFill>
              <a:srgbClr val="5CD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5CD7DE"/>
                </a:solidFill>
              </a:rPr>
              <a:t>It doesn’t even have</a:t>
            </a:r>
          </a:p>
          <a:p>
            <a:pPr algn="ctr"/>
            <a:r>
              <a:rPr lang="en-US" sz="1400" i="1" dirty="0">
                <a:solidFill>
                  <a:srgbClr val="5CD7DE"/>
                </a:solidFill>
              </a:rPr>
              <a:t>non-standard evaluation! </a:t>
            </a:r>
          </a:p>
        </p:txBody>
      </p:sp>
      <p:sp>
        <p:nvSpPr>
          <p:cNvPr id="13" name="Speech Bubble: Oval 12">
            <a:extLst>
              <a:ext uri="{FF2B5EF4-FFF2-40B4-BE49-F238E27FC236}">
                <a16:creationId xmlns:a16="http://schemas.microsoft.com/office/drawing/2014/main" id="{A129231D-58A9-1A1A-0B13-BE9DFB9AC6E3}"/>
              </a:ext>
            </a:extLst>
          </p:cNvPr>
          <p:cNvSpPr/>
          <p:nvPr/>
        </p:nvSpPr>
        <p:spPr>
          <a:xfrm>
            <a:off x="9271600" y="681037"/>
            <a:ext cx="2592402" cy="807891"/>
          </a:xfrm>
          <a:prstGeom prst="wedgeEllipseCallout">
            <a:avLst>
              <a:gd name="adj1" fmla="val -23046"/>
              <a:gd name="adj2" fmla="val 67669"/>
            </a:avLst>
          </a:prstGeom>
          <a:solidFill>
            <a:schemeClr val="tx1"/>
          </a:solidFill>
          <a:ln>
            <a:solidFill>
              <a:srgbClr val="5CD7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dirty="0">
                <a:solidFill>
                  <a:srgbClr val="5CD7DE"/>
                </a:solidFill>
              </a:rPr>
              <a:t>It doesn’t even have</a:t>
            </a:r>
          </a:p>
          <a:p>
            <a:pPr algn="ctr"/>
            <a:r>
              <a:rPr lang="en-US" sz="1400" i="1" dirty="0">
                <a:solidFill>
                  <a:srgbClr val="5CD7DE"/>
                </a:solidFill>
              </a:rPr>
              <a:t>dictionary comprehensions!</a:t>
            </a:r>
          </a:p>
        </p:txBody>
      </p:sp>
    </p:spTree>
    <p:extLst>
      <p:ext uri="{BB962C8B-B14F-4D97-AF65-F5344CB8AC3E}">
        <p14:creationId xmlns:p14="http://schemas.microsoft.com/office/powerpoint/2010/main" val="250810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300</TotalTime>
  <Words>1467</Words>
  <Application>Microsoft Office PowerPoint</Application>
  <PresentationFormat>Widescreen</PresentationFormat>
  <Paragraphs>376</Paragraphs>
  <Slides>38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Aptos Display</vt:lpstr>
      <vt:lpstr>Arial</vt:lpstr>
      <vt:lpstr>Consolas</vt:lpstr>
      <vt:lpstr>Office Theme</vt:lpstr>
      <vt:lpstr>Deep Learning Community of Practice Kick Off Meeting</vt:lpstr>
      <vt:lpstr>Agenda</vt:lpstr>
      <vt:lpstr>Introduction</vt:lpstr>
      <vt:lpstr>Personal Introduction</vt:lpstr>
      <vt:lpstr>Thinking Questions</vt:lpstr>
      <vt:lpstr>Overview</vt:lpstr>
      <vt:lpstr>Using Python for Science</vt:lpstr>
      <vt:lpstr>Why Python? (Even if you know R)</vt:lpstr>
      <vt:lpstr>The Blup Paradox</vt:lpstr>
      <vt:lpstr>Tools and Techniques for a Jupyter Based Scientific Workflow</vt:lpstr>
      <vt:lpstr>Goals for today:</vt:lpstr>
      <vt:lpstr>Tasks</vt:lpstr>
      <vt:lpstr>Tasks</vt:lpstr>
      <vt:lpstr>Tasks</vt:lpstr>
      <vt:lpstr>Notebooks</vt:lpstr>
      <vt:lpstr>Extra Setup</vt:lpstr>
      <vt:lpstr>Using Jupyter Effectively</vt:lpstr>
      <vt:lpstr>Useful Habits</vt:lpstr>
      <vt:lpstr>Getting help</vt:lpstr>
      <vt:lpstr>Tasks</vt:lpstr>
      <vt:lpstr>Visualization occurs throughout analysis</vt:lpstr>
      <vt:lpstr>Comparing Python Graphing Libraires</vt:lpstr>
      <vt:lpstr>Comparing Python Graphing Libraires</vt:lpstr>
      <vt:lpstr>Plotly – Getting started</vt:lpstr>
      <vt:lpstr>In Practice:</vt:lpstr>
      <vt:lpstr>In Practice:</vt:lpstr>
      <vt:lpstr>In Practice:</vt:lpstr>
      <vt:lpstr>Plotly – Digging Deeper</vt:lpstr>
      <vt:lpstr>Plotly – Digging Deeper</vt:lpstr>
      <vt:lpstr>Other resources</vt:lpstr>
      <vt:lpstr>Tasks</vt:lpstr>
      <vt:lpstr>Git</vt:lpstr>
      <vt:lpstr>Think about the project structure before starting</vt:lpstr>
      <vt:lpstr>Assertions</vt:lpstr>
      <vt:lpstr>Tasks</vt:lpstr>
      <vt:lpstr>Applying what you’ve learned:</vt:lpstr>
      <vt:lpstr>Applying what you’ve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Kick, Daniel - REE-ARS</dc:creator>
  <cp:lastModifiedBy>Kick, Daniel</cp:lastModifiedBy>
  <cp:revision>17</cp:revision>
  <dcterms:created xsi:type="dcterms:W3CDTF">2024-09-16T15:47:17Z</dcterms:created>
  <dcterms:modified xsi:type="dcterms:W3CDTF">2024-09-24T15:09:14Z</dcterms:modified>
</cp:coreProperties>
</file>