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3" r:id="rId2"/>
    <p:sldId id="27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CDCD"/>
    <a:srgbClr val="5CD7DE"/>
    <a:srgbClr val="000000"/>
    <a:srgbClr val="EDE8DE"/>
    <a:srgbClr val="E9E9E1"/>
    <a:srgbClr val="130654"/>
    <a:srgbClr val="F32660"/>
    <a:srgbClr val="272822"/>
    <a:srgbClr val="2B2C2B"/>
    <a:srgbClr val="AC62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90" autoAdjust="0"/>
    <p:restoredTop sz="94660"/>
  </p:normalViewPr>
  <p:slideViewPr>
    <p:cSldViewPr snapToGrid="0">
      <p:cViewPr>
        <p:scale>
          <a:sx n="100" d="100"/>
          <a:sy n="100" d="100"/>
        </p:scale>
        <p:origin x="2436" y="1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91C32-53FC-4CC7-90B1-712F823A0336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08FEA-1642-498A-9275-D6926FC14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13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808FEA-1642-498A-9275-D6926FC14E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11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6D76026-D99C-C876-BE0E-C6F049C8510E}"/>
              </a:ext>
            </a:extLst>
          </p:cNvPr>
          <p:cNvGrpSpPr/>
          <p:nvPr userDrawn="1"/>
        </p:nvGrpSpPr>
        <p:grpSpPr>
          <a:xfrm>
            <a:off x="-1" y="0"/>
            <a:ext cx="12192001" cy="6858001"/>
            <a:chOff x="-1" y="0"/>
            <a:chExt cx="12192001" cy="685800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10BD5C0-6173-E963-F8DB-242526489D2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56917" b="21228"/>
            <a:stretch/>
          </p:blipFill>
          <p:spPr>
            <a:xfrm>
              <a:off x="-1" y="0"/>
              <a:ext cx="12191999" cy="68580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9A644C6-F4CB-4944-805B-5DEA7014A224}"/>
                </a:ext>
              </a:extLst>
            </p:cNvPr>
            <p:cNvSpPr/>
            <p:nvPr userDrawn="1"/>
          </p:nvSpPr>
          <p:spPr>
            <a:xfrm>
              <a:off x="0" y="1"/>
              <a:ext cx="12192000" cy="68580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75C38C-EBA0-688C-3FA0-36EC7DA23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040643-C4B3-DC2E-CCCF-07C9E7ACD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35387-7A05-0850-F04A-998DC04FE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9645-83FD-4EAC-AD2F-B97B572FB53A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90083-0223-249E-DDE4-5C2D83398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EF6BC-490B-C55E-050A-60FDDEC54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3FB4-64EE-4568-B118-B418F9085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2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83784-F49F-67FB-DC6F-9BD41E26B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E1D2-7E6E-B67A-84FC-97E60A22E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89C55-8A71-4189-B003-37339FF3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9645-83FD-4EAC-AD2F-B97B572FB53A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761F4-9D7F-410F-0E17-DB9F8C396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54D93-E0F2-E701-2AE6-993A278E4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3FB4-64EE-4568-B118-B418F9085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1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33A748-F760-E4DD-25A9-4A0788B1BF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F381ED-9156-7F8B-A125-AF535D9A9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AA90C-DB7E-4061-EC9C-904BBAEC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9645-83FD-4EAC-AD2F-B97B572FB53A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282E2-A5E2-BCBF-CE20-11CDE67D3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6A63D-1262-3360-EF3F-99D7B99FD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3FB4-64EE-4568-B118-B418F9085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3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4DDEA-F817-A05B-68CD-9D635740E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20BA7-7BD3-CF35-86D0-368CB0B82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27C70-BAEF-D8B2-BBBB-10EBDF3BD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9645-83FD-4EAC-AD2F-B97B572FB53A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3A719-4CFE-C236-CF1A-CEBC53F25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77057-0753-329F-5941-8FBCA7354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3FB4-64EE-4568-B118-B418F9085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1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5B12A92-3EB8-78B0-91AF-9D277B5FD946}"/>
              </a:ext>
            </a:extLst>
          </p:cNvPr>
          <p:cNvGrpSpPr/>
          <p:nvPr userDrawn="1"/>
        </p:nvGrpSpPr>
        <p:grpSpPr>
          <a:xfrm>
            <a:off x="-1" y="0"/>
            <a:ext cx="12192001" cy="6858001"/>
            <a:chOff x="-1" y="0"/>
            <a:chExt cx="12192001" cy="68580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4BDA190-C14D-45A1-BC70-4D82DE2AEEE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56917" b="21228"/>
            <a:stretch/>
          </p:blipFill>
          <p:spPr>
            <a:xfrm>
              <a:off x="-1" y="0"/>
              <a:ext cx="12191999" cy="685800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0BA09A3-A31E-C5DF-B281-0DE99A7B6630}"/>
                </a:ext>
              </a:extLst>
            </p:cNvPr>
            <p:cNvSpPr/>
            <p:nvPr userDrawn="1"/>
          </p:nvSpPr>
          <p:spPr>
            <a:xfrm>
              <a:off x="0" y="1"/>
              <a:ext cx="12192000" cy="68580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AE45F8-0424-D40A-6F38-310EA825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5CD7D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D3E55F-1F4F-EC5F-FAC5-130687461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326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3D7B6-BC5D-2051-72C3-C85FD1B63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9645-83FD-4EAC-AD2F-B97B572FB53A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2C9BF-3981-BB18-2D7D-673324474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6EBB6-F9C7-68D8-AC68-4CB2BFA6C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3FB4-64EE-4568-B118-B418F9085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9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8BA6D-26EA-9451-D2BC-814FFFB44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964BD-247E-A77B-51B4-3853546C73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8859B-4F54-1518-D4ED-9E456331C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6FEF8-907B-2461-827A-6F747D25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9645-83FD-4EAC-AD2F-B97B572FB53A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E39B5-31A4-BD4E-0830-0DF6FB5C0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AC35BE-BBEB-06CB-C74A-936747469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3FB4-64EE-4568-B118-B418F9085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1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B9E0C-EA59-824D-F968-9ED6BDBD4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3A42E-47CC-DE45-4AC2-5A716E711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4E995-DEDB-4CFE-A22C-3927745305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670089-2486-FB44-E4DD-3357E965C1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43ADA6-7F1A-D355-3D3D-C0F190439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0F9DDE-0079-F6B8-63AA-D1021556D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9645-83FD-4EAC-AD2F-B97B572FB53A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28A561-0A41-DD34-E60E-385269ABE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7EB052-4922-BF79-9ACD-6D3913A37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3FB4-64EE-4568-B118-B418F9085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86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46CC0-BF4E-A7D8-55DC-BC3286517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3FC474-B163-DD66-F4F2-296E7922C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9645-83FD-4EAC-AD2F-B97B572FB53A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D0FAFC-0AB4-3226-EC0A-D930AFB37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58ECB1-9B40-EEC9-5368-C8D5A14A6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3FB4-64EE-4568-B118-B418F9085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9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3753AF-8C44-5636-5C0C-2AF707F94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9645-83FD-4EAC-AD2F-B97B572FB53A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2FFACE-E7C3-7D10-E761-AC1EEEDBF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44C86-2B5C-57CA-81BE-3D6BACC20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3FB4-64EE-4568-B118-B418F9085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27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F8DE0-F274-689A-26EF-44A6D9B5A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A8F9F-17C4-EEB5-7D9B-9BBBCF20D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FC456-1E29-8FAE-E966-D0BDE0C7D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8FB823-063C-9AEE-7EA5-852A7001B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9645-83FD-4EAC-AD2F-B97B572FB53A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E45A39-CE6C-D7A1-C190-CFE8D0541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B21BF-0512-3BC6-F7B6-121BFB3F0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3FB4-64EE-4568-B118-B418F9085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40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99636-F7DA-BF75-DFF8-6EC7E5DDA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84DD17-911E-967B-F4FB-6051E29CA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574A18-754F-8EB7-E8EA-A910179BE1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E759F8-2359-0D70-F572-570B20C31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9645-83FD-4EAC-AD2F-B97B572FB53A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4E26B-B3E9-D944-8F74-BF89B1FFA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EB47AD-A923-84EB-71BA-AB6F6CB1E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3FB4-64EE-4568-B118-B418F9085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35A6B6-BFFC-E5BE-6DFF-D1FC0DDEC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3552E-1C37-F46D-295B-4600E4BA2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D8B7A-D33F-0C0B-1759-FD30C1B05D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8AD9645-83FD-4EAC-AD2F-B97B572FB53A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63C7E-FF28-302A-6544-8903234DE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89387-D6B4-F409-9770-801BFCBBF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ED8B1F"/>
                </a:solidFill>
              </a:defRPr>
            </a:lvl1pPr>
          </a:lstStyle>
          <a:p>
            <a:fld id="{FEDB3FB4-64EE-4568-B118-B418F90855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30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326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CD7D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8B387-8002-3A4E-D781-8484D8641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/>
          </a:bodyPr>
          <a:lstStyle/>
          <a:p>
            <a:r>
              <a:rPr lang="en-US" sz="6000" dirty="0"/>
              <a:t>Deep Learning Community of Practice</a:t>
            </a:r>
            <a:br>
              <a:rPr lang="en-US" sz="6000" dirty="0"/>
            </a:br>
            <a:r>
              <a:rPr lang="en-US" sz="6000" i="1" dirty="0"/>
              <a:t>Python Fundamentals</a:t>
            </a:r>
            <a:endParaRPr lang="en-US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E5898A-2648-51AE-CF12-A1E5C58D0C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Daniel Kick, Coordinator</a:t>
            </a:r>
          </a:p>
        </p:txBody>
      </p:sp>
    </p:spTree>
    <p:extLst>
      <p:ext uri="{BB962C8B-B14F-4D97-AF65-F5344CB8AC3E}">
        <p14:creationId xmlns:p14="http://schemas.microsoft.com/office/powerpoint/2010/main" val="1769195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8D072-41A4-206A-033D-50A926178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Map</a:t>
            </a:r>
            <a:br>
              <a:rPr lang="en-US" dirty="0"/>
            </a:b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9EB78F-6BF3-CCEC-198D-B4EF5234F327}"/>
              </a:ext>
            </a:extLst>
          </p:cNvPr>
          <p:cNvSpPr txBox="1"/>
          <p:nvPr/>
        </p:nvSpPr>
        <p:spPr>
          <a:xfrm>
            <a:off x="1354016" y="3679077"/>
            <a:ext cx="2111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CDCDCD"/>
                </a:solidFill>
              </a:rPr>
              <a:t>Data Frames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F942542-418A-5926-453A-C9AA31EFF205}"/>
              </a:ext>
            </a:extLst>
          </p:cNvPr>
          <p:cNvSpPr txBox="1"/>
          <p:nvPr/>
        </p:nvSpPr>
        <p:spPr>
          <a:xfrm>
            <a:off x="1354016" y="4918954"/>
            <a:ext cx="2111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CDCDCD"/>
                </a:solidFill>
              </a:rPr>
              <a:t>Matrices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DC54552-D347-D148-E866-CB3E66932263}"/>
              </a:ext>
            </a:extLst>
          </p:cNvPr>
          <p:cNvSpPr txBox="1"/>
          <p:nvPr/>
        </p:nvSpPr>
        <p:spPr>
          <a:xfrm>
            <a:off x="1354017" y="6176963"/>
            <a:ext cx="2111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CDCDCD"/>
                </a:solidFill>
              </a:rPr>
              <a:t>Atomic Datatypes, Basic operations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0AA745B-FB82-3CED-9379-1879B9DE383D}"/>
              </a:ext>
            </a:extLst>
          </p:cNvPr>
          <p:cNvSpPr txBox="1"/>
          <p:nvPr/>
        </p:nvSpPr>
        <p:spPr>
          <a:xfrm>
            <a:off x="1354016" y="2430329"/>
            <a:ext cx="2111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CDCDCD"/>
                </a:solidFill>
              </a:rPr>
              <a:t>Visualizations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4B473C3-487A-852A-0AE1-5EBA08439ADC}"/>
              </a:ext>
            </a:extLst>
          </p:cNvPr>
          <p:cNvGrpSpPr/>
          <p:nvPr/>
        </p:nvGrpSpPr>
        <p:grpSpPr>
          <a:xfrm>
            <a:off x="1354017" y="1825626"/>
            <a:ext cx="2111787" cy="604705"/>
            <a:chOff x="5800451" y="6940884"/>
            <a:chExt cx="4629218" cy="1325564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D9B9669-8AA6-DD47-6617-075F9C16DACD}"/>
                </a:ext>
              </a:extLst>
            </p:cNvPr>
            <p:cNvSpPr/>
            <p:nvPr/>
          </p:nvSpPr>
          <p:spPr>
            <a:xfrm flipV="1">
              <a:off x="5800451" y="6940884"/>
              <a:ext cx="4629218" cy="1325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4E764383-A5C3-EF1A-7D63-009973FE133A}"/>
                </a:ext>
              </a:extLst>
            </p:cNvPr>
            <p:cNvGrpSpPr/>
            <p:nvPr/>
          </p:nvGrpSpPr>
          <p:grpSpPr>
            <a:xfrm>
              <a:off x="5800451" y="6940885"/>
              <a:ext cx="3598940" cy="1325563"/>
              <a:chOff x="2286000" y="-3644901"/>
              <a:chExt cx="4182036" cy="1540329"/>
            </a:xfrm>
          </p:grpSpPr>
          <p:pic>
            <p:nvPicPr>
              <p:cNvPr id="51" name="Picture 50" descr="Icon&#10;&#10;Description automatically generated">
                <a:extLst>
                  <a:ext uri="{FF2B5EF4-FFF2-40B4-BE49-F238E27FC236}">
                    <a16:creationId xmlns:a16="http://schemas.microsoft.com/office/drawing/2014/main" id="{6B54BA0D-303E-18E1-0F11-14C5C70BA5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56" t="3746" b="40699"/>
              <a:stretch/>
            </p:blipFill>
            <p:spPr>
              <a:xfrm>
                <a:off x="2286000" y="-3644901"/>
                <a:ext cx="2184400" cy="1540329"/>
              </a:xfrm>
              <a:prstGeom prst="rect">
                <a:avLst/>
              </a:prstGeom>
            </p:spPr>
          </p:pic>
          <p:pic>
            <p:nvPicPr>
              <p:cNvPr id="52" name="Picture 51" descr="Icon&#10;&#10;Description automatically generated">
                <a:extLst>
                  <a:ext uri="{FF2B5EF4-FFF2-40B4-BE49-F238E27FC236}">
                    <a16:creationId xmlns:a16="http://schemas.microsoft.com/office/drawing/2014/main" id="{D10E362B-7962-C517-B4B4-2CF8C7E433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9302"/>
              <a:stretch/>
            </p:blipFill>
            <p:spPr>
              <a:xfrm>
                <a:off x="3603012" y="-3389272"/>
                <a:ext cx="2865024" cy="1128404"/>
              </a:xfrm>
              <a:prstGeom prst="rect">
                <a:avLst/>
              </a:prstGeom>
            </p:spPr>
          </p:pic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DC0F6B9-1A4E-7ECF-0ECA-2A0F4B96E4AE}"/>
              </a:ext>
            </a:extLst>
          </p:cNvPr>
          <p:cNvGrpSpPr/>
          <p:nvPr/>
        </p:nvGrpSpPr>
        <p:grpSpPr>
          <a:xfrm>
            <a:off x="1354017" y="4312199"/>
            <a:ext cx="2111787" cy="608807"/>
            <a:chOff x="12417297" y="1474800"/>
            <a:chExt cx="2450349" cy="706412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655ED52-1762-8AE2-1013-63ADF169531F}"/>
                </a:ext>
              </a:extLst>
            </p:cNvPr>
            <p:cNvSpPr/>
            <p:nvPr/>
          </p:nvSpPr>
          <p:spPr>
            <a:xfrm>
              <a:off x="12417298" y="1474800"/>
              <a:ext cx="2450348" cy="7064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 descr="A blue and white logo&#10;&#10;Description automatically generated">
              <a:extLst>
                <a:ext uri="{FF2B5EF4-FFF2-40B4-BE49-F238E27FC236}">
                  <a16:creationId xmlns:a16="http://schemas.microsoft.com/office/drawing/2014/main" id="{3CA18CF9-363E-B3F2-460B-379E028A8B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45" b="9505"/>
            <a:stretch/>
          </p:blipFill>
          <p:spPr>
            <a:xfrm>
              <a:off x="12417297" y="1479562"/>
              <a:ext cx="1905000" cy="70165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3E50260-2E95-ABAD-5220-BFA1E9F24F3D}"/>
              </a:ext>
            </a:extLst>
          </p:cNvPr>
          <p:cNvGrpSpPr/>
          <p:nvPr/>
        </p:nvGrpSpPr>
        <p:grpSpPr>
          <a:xfrm>
            <a:off x="1354017" y="3073839"/>
            <a:ext cx="2111787" cy="605111"/>
            <a:chOff x="12417297" y="777912"/>
            <a:chExt cx="2450349" cy="702122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2FD25A0-39EE-B280-F78B-C14186ACB84E}"/>
                </a:ext>
              </a:extLst>
            </p:cNvPr>
            <p:cNvSpPr/>
            <p:nvPr/>
          </p:nvSpPr>
          <p:spPr>
            <a:xfrm>
              <a:off x="12417298" y="777912"/>
              <a:ext cx="2450348" cy="701650"/>
            </a:xfrm>
            <a:prstGeom prst="rect">
              <a:avLst/>
            </a:prstGeom>
            <a:solidFill>
              <a:srgbClr val="1306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230A3106-8629-DC76-D37E-847451483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417297" y="778384"/>
              <a:ext cx="1724890" cy="701650"/>
            </a:xfrm>
            <a:prstGeom prst="rect">
              <a:avLst/>
            </a:prstGeom>
          </p:spPr>
        </p:pic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7B9286DA-9D08-996A-00C8-B11EA1DD3C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4017" y="5576364"/>
            <a:ext cx="2111787" cy="600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9CC38B-3BB5-5C81-9689-CCA4857A7ADA}"/>
              </a:ext>
            </a:extLst>
          </p:cNvPr>
          <p:cNvSpPr txBox="1"/>
          <p:nvPr/>
        </p:nvSpPr>
        <p:spPr>
          <a:xfrm>
            <a:off x="99783" y="1456293"/>
            <a:ext cx="1208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DCDCD"/>
                </a:solidFill>
              </a:rPr>
              <a:t>High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D06AF0-9781-5737-E4A3-6A9B71C3F0E5}"/>
              </a:ext>
            </a:extLst>
          </p:cNvPr>
          <p:cNvSpPr txBox="1"/>
          <p:nvPr/>
        </p:nvSpPr>
        <p:spPr>
          <a:xfrm>
            <a:off x="118877" y="6176963"/>
            <a:ext cx="1158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DCDCD"/>
                </a:solidFill>
              </a:rPr>
              <a:t>Low Level</a:t>
            </a:r>
          </a:p>
        </p:txBody>
      </p:sp>
      <p:pic>
        <p:nvPicPr>
          <p:cNvPr id="76" name="Graphic 75" descr="Atom with solid fill">
            <a:extLst>
              <a:ext uri="{FF2B5EF4-FFF2-40B4-BE49-F238E27FC236}">
                <a16:creationId xmlns:a16="http://schemas.microsoft.com/office/drawing/2014/main" id="{9CB5ABBC-102E-91AE-7991-472EA11BD9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1763" y="5572259"/>
            <a:ext cx="604704" cy="604704"/>
          </a:xfrm>
          <a:prstGeom prst="rect">
            <a:avLst/>
          </a:prstGeom>
        </p:spPr>
      </p:pic>
      <p:pic>
        <p:nvPicPr>
          <p:cNvPr id="84" name="Graphic 83" descr="Mitochondria with solid fill">
            <a:extLst>
              <a:ext uri="{FF2B5EF4-FFF2-40B4-BE49-F238E27FC236}">
                <a16:creationId xmlns:a16="http://schemas.microsoft.com/office/drawing/2014/main" id="{75FE4835-0A85-1E84-4401-39FD2AFA50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1763" y="1825625"/>
            <a:ext cx="604704" cy="604704"/>
          </a:xfrm>
          <a:prstGeom prst="rect">
            <a:avLst/>
          </a:prstGeom>
        </p:spPr>
      </p:pic>
      <p:pic>
        <p:nvPicPr>
          <p:cNvPr id="86" name="Picture 8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2EA8AFE-E0D8-25C4-92F3-219019924C05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63" y="3622447"/>
            <a:ext cx="604704" cy="653836"/>
          </a:xfrm>
          <a:prstGeom prst="rect">
            <a:avLst/>
          </a:prstGeom>
        </p:spPr>
      </p:pic>
      <p:sp>
        <p:nvSpPr>
          <p:cNvPr id="107" name="Right Brace 106">
            <a:extLst>
              <a:ext uri="{FF2B5EF4-FFF2-40B4-BE49-F238E27FC236}">
                <a16:creationId xmlns:a16="http://schemas.microsoft.com/office/drawing/2014/main" id="{7EAA0C45-39B4-A2AA-FD16-1CCFFC7E761F}"/>
              </a:ext>
            </a:extLst>
          </p:cNvPr>
          <p:cNvSpPr/>
          <p:nvPr/>
        </p:nvSpPr>
        <p:spPr>
          <a:xfrm>
            <a:off x="3601433" y="1825624"/>
            <a:ext cx="314325" cy="1450975"/>
          </a:xfrm>
          <a:prstGeom prst="rightBrace">
            <a:avLst>
              <a:gd name="adj1" fmla="val 34722"/>
              <a:gd name="adj2" fmla="val 50000"/>
            </a:avLst>
          </a:prstGeom>
          <a:ln>
            <a:solidFill>
              <a:srgbClr val="CDCDC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ight Brace 107">
            <a:extLst>
              <a:ext uri="{FF2B5EF4-FFF2-40B4-BE49-F238E27FC236}">
                <a16:creationId xmlns:a16="http://schemas.microsoft.com/office/drawing/2014/main" id="{0BBF62B0-B21E-1AB9-F481-AC527F4C0967}"/>
              </a:ext>
            </a:extLst>
          </p:cNvPr>
          <p:cNvSpPr/>
          <p:nvPr/>
        </p:nvSpPr>
        <p:spPr>
          <a:xfrm>
            <a:off x="3601433" y="3429000"/>
            <a:ext cx="314325" cy="2747963"/>
          </a:xfrm>
          <a:prstGeom prst="rightBrace">
            <a:avLst>
              <a:gd name="adj1" fmla="val 34722"/>
              <a:gd name="adj2" fmla="val 50000"/>
            </a:avLst>
          </a:prstGeom>
          <a:ln>
            <a:solidFill>
              <a:srgbClr val="CDCDC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EC9C8FDE-1A6D-471D-FC2E-0A04DE36E523}"/>
              </a:ext>
            </a:extLst>
          </p:cNvPr>
          <p:cNvSpPr txBox="1"/>
          <p:nvPr/>
        </p:nvSpPr>
        <p:spPr>
          <a:xfrm>
            <a:off x="3929310" y="2227945"/>
            <a:ext cx="1095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CDCDCD"/>
                </a:solidFill>
              </a:rPr>
              <a:t>Last Session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04CC401-BB62-9935-171D-C36B61B9F2CD}"/>
              </a:ext>
            </a:extLst>
          </p:cNvPr>
          <p:cNvSpPr txBox="1"/>
          <p:nvPr/>
        </p:nvSpPr>
        <p:spPr>
          <a:xfrm>
            <a:off x="3941269" y="4479815"/>
            <a:ext cx="1083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CDCDCD"/>
                </a:solidFill>
              </a:rPr>
              <a:t>This Session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BBF99D55-5FE4-5226-2357-D1969EFCC3AC}"/>
              </a:ext>
            </a:extLst>
          </p:cNvPr>
          <p:cNvSpPr txBox="1"/>
          <p:nvPr/>
        </p:nvSpPr>
        <p:spPr>
          <a:xfrm>
            <a:off x="5758791" y="1442027"/>
            <a:ext cx="193868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 i="1" dirty="0">
                <a:solidFill>
                  <a:srgbClr val="66D9EF"/>
                </a:solidFill>
                <a:effectLst/>
                <a:latin typeface="JetBrains Mono" panose="02000009000000000000" pitchFamily="49" charset="0"/>
              </a:rPr>
              <a:t>type</a:t>
            </a:r>
            <a:r>
              <a:rPr lang="en-US" sz="1050" b="0" dirty="0">
                <a:solidFill>
                  <a:srgbClr val="F8F8F2"/>
                </a:solidFill>
                <a:effectLst/>
                <a:latin typeface="JetBrains Mono" panose="02000009000000000000" pitchFamily="49" charset="0"/>
              </a:rPr>
              <a:t>(</a:t>
            </a:r>
            <a:r>
              <a:rPr lang="en-US" sz="1050" b="0" dirty="0">
                <a:solidFill>
                  <a:srgbClr val="AE81FF"/>
                </a:solidFill>
                <a:effectLst/>
                <a:latin typeface="JetBrains Mono" panose="02000009000000000000" pitchFamily="49" charset="0"/>
              </a:rPr>
              <a:t>1</a:t>
            </a:r>
            <a:r>
              <a:rPr lang="en-US" sz="1050" b="0" dirty="0">
                <a:solidFill>
                  <a:srgbClr val="F8F8F2"/>
                </a:solidFill>
                <a:effectLst/>
                <a:latin typeface="JetBrains Mono" panose="02000009000000000000" pitchFamily="49" charset="0"/>
              </a:rPr>
              <a:t>) </a:t>
            </a:r>
            <a:r>
              <a:rPr lang="en-US" sz="1050" b="0" dirty="0">
                <a:solidFill>
                  <a:srgbClr val="F92672"/>
                </a:solidFill>
                <a:effectLst/>
                <a:latin typeface="JetBrains Mono" panose="02000009000000000000" pitchFamily="49" charset="0"/>
              </a:rPr>
              <a:t>==</a:t>
            </a:r>
            <a:r>
              <a:rPr lang="en-US" sz="1050" b="0" dirty="0">
                <a:solidFill>
                  <a:srgbClr val="F8F8F2"/>
                </a:solidFill>
                <a:effectLst/>
                <a:latin typeface="JetBrains Mono" panose="02000009000000000000" pitchFamily="49" charset="0"/>
              </a:rPr>
              <a:t> </a:t>
            </a:r>
            <a:r>
              <a:rPr lang="en-US" sz="1050" b="0" i="1" dirty="0">
                <a:solidFill>
                  <a:srgbClr val="66D9EF"/>
                </a:solidFill>
                <a:effectLst/>
                <a:latin typeface="JetBrains Mono" panose="02000009000000000000" pitchFamily="49" charset="0"/>
              </a:rPr>
              <a:t>int</a:t>
            </a:r>
            <a:endParaRPr lang="en-US" sz="1050" b="0" dirty="0">
              <a:solidFill>
                <a:srgbClr val="F8F8F2"/>
              </a:solidFill>
              <a:effectLst/>
              <a:latin typeface="JetBrains Mono" panose="02000009000000000000" pitchFamily="49" charset="0"/>
            </a:endParaRPr>
          </a:p>
          <a:p>
            <a:r>
              <a:rPr lang="en-US" sz="1050" b="0" i="1" dirty="0">
                <a:solidFill>
                  <a:srgbClr val="66D9EF"/>
                </a:solidFill>
                <a:effectLst/>
                <a:latin typeface="JetBrains Mono" panose="02000009000000000000" pitchFamily="49" charset="0"/>
              </a:rPr>
              <a:t>type</a:t>
            </a:r>
            <a:r>
              <a:rPr lang="en-US" sz="1050" b="0" dirty="0">
                <a:solidFill>
                  <a:srgbClr val="F8F8F2"/>
                </a:solidFill>
                <a:effectLst/>
                <a:latin typeface="JetBrains Mono" panose="02000009000000000000" pitchFamily="49" charset="0"/>
              </a:rPr>
              <a:t>(</a:t>
            </a:r>
            <a:r>
              <a:rPr lang="en-US" sz="1050" b="0" dirty="0">
                <a:solidFill>
                  <a:srgbClr val="AE81FF"/>
                </a:solidFill>
                <a:effectLst/>
                <a:latin typeface="JetBrains Mono" panose="02000009000000000000" pitchFamily="49" charset="0"/>
              </a:rPr>
              <a:t>1.0</a:t>
            </a:r>
            <a:r>
              <a:rPr lang="en-US" sz="1050" b="0" dirty="0">
                <a:solidFill>
                  <a:srgbClr val="F8F8F2"/>
                </a:solidFill>
                <a:effectLst/>
                <a:latin typeface="JetBrains Mono" panose="02000009000000000000" pitchFamily="49" charset="0"/>
              </a:rPr>
              <a:t>) </a:t>
            </a:r>
            <a:r>
              <a:rPr lang="en-US" sz="1050" b="0" dirty="0">
                <a:solidFill>
                  <a:srgbClr val="F92672"/>
                </a:solidFill>
                <a:effectLst/>
                <a:latin typeface="JetBrains Mono" panose="02000009000000000000" pitchFamily="49" charset="0"/>
              </a:rPr>
              <a:t>==</a:t>
            </a:r>
            <a:r>
              <a:rPr lang="en-US" sz="1050" b="0" dirty="0">
                <a:solidFill>
                  <a:srgbClr val="F8F8F2"/>
                </a:solidFill>
                <a:effectLst/>
                <a:latin typeface="JetBrains Mono" panose="02000009000000000000" pitchFamily="49" charset="0"/>
              </a:rPr>
              <a:t> </a:t>
            </a:r>
            <a:r>
              <a:rPr lang="en-US" sz="1050" b="0" i="1" dirty="0">
                <a:solidFill>
                  <a:srgbClr val="66D9EF"/>
                </a:solidFill>
                <a:effectLst/>
                <a:latin typeface="JetBrains Mono" panose="02000009000000000000" pitchFamily="49" charset="0"/>
              </a:rPr>
              <a:t>float</a:t>
            </a:r>
            <a:endParaRPr lang="en-US" sz="1050" b="0" dirty="0">
              <a:solidFill>
                <a:srgbClr val="F8F8F2"/>
              </a:solidFill>
              <a:effectLst/>
              <a:latin typeface="JetBrains Mono" panose="02000009000000000000" pitchFamily="49" charset="0"/>
            </a:endParaRPr>
          </a:p>
          <a:p>
            <a:r>
              <a:rPr lang="en-US" sz="1050" b="0" i="1" dirty="0">
                <a:solidFill>
                  <a:srgbClr val="66D9EF"/>
                </a:solidFill>
                <a:effectLst/>
                <a:latin typeface="JetBrains Mono" panose="02000009000000000000" pitchFamily="49" charset="0"/>
              </a:rPr>
              <a:t>type</a:t>
            </a:r>
            <a:r>
              <a:rPr lang="en-US" sz="1050" b="0" dirty="0">
                <a:solidFill>
                  <a:srgbClr val="F8F8F2"/>
                </a:solidFill>
                <a:effectLst/>
                <a:latin typeface="JetBrains Mono" panose="02000009000000000000" pitchFamily="49" charset="0"/>
              </a:rPr>
              <a:t>(</a:t>
            </a:r>
            <a:r>
              <a:rPr lang="en-US" sz="1050" b="0" dirty="0">
                <a:solidFill>
                  <a:srgbClr val="E6DB74"/>
                </a:solidFill>
                <a:effectLst/>
                <a:latin typeface="JetBrains Mono" panose="02000009000000000000" pitchFamily="49" charset="0"/>
              </a:rPr>
              <a:t>'text'</a:t>
            </a:r>
            <a:r>
              <a:rPr lang="en-US" sz="1050" b="0" dirty="0">
                <a:solidFill>
                  <a:srgbClr val="F8F8F2"/>
                </a:solidFill>
                <a:effectLst/>
                <a:latin typeface="JetBrains Mono" panose="02000009000000000000" pitchFamily="49" charset="0"/>
              </a:rPr>
              <a:t>) </a:t>
            </a:r>
            <a:r>
              <a:rPr lang="en-US" sz="1050" b="0" dirty="0">
                <a:solidFill>
                  <a:srgbClr val="F92672"/>
                </a:solidFill>
                <a:effectLst/>
                <a:latin typeface="JetBrains Mono" panose="02000009000000000000" pitchFamily="49" charset="0"/>
              </a:rPr>
              <a:t>==</a:t>
            </a:r>
            <a:r>
              <a:rPr lang="en-US" sz="1050" b="0" dirty="0">
                <a:solidFill>
                  <a:srgbClr val="F8F8F2"/>
                </a:solidFill>
                <a:effectLst/>
                <a:latin typeface="JetBrains Mono" panose="02000009000000000000" pitchFamily="49" charset="0"/>
              </a:rPr>
              <a:t> </a:t>
            </a:r>
            <a:r>
              <a:rPr lang="en-US" sz="1050" b="0" i="1" dirty="0">
                <a:solidFill>
                  <a:srgbClr val="66D9EF"/>
                </a:solidFill>
                <a:effectLst/>
                <a:latin typeface="JetBrains Mono" panose="02000009000000000000" pitchFamily="49" charset="0"/>
              </a:rPr>
              <a:t>str</a:t>
            </a:r>
            <a:r>
              <a:rPr lang="en-US" sz="1050" b="0" dirty="0">
                <a:solidFill>
                  <a:srgbClr val="F8F8F2"/>
                </a:solidFill>
                <a:effectLst/>
                <a:latin typeface="JetBrains Mono" panose="02000009000000000000" pitchFamily="49" charset="0"/>
              </a:rPr>
              <a:t> 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5C156D3-9939-991A-4FE1-D10668AF33F5}"/>
              </a:ext>
            </a:extLst>
          </p:cNvPr>
          <p:cNvSpPr txBox="1"/>
          <p:nvPr/>
        </p:nvSpPr>
        <p:spPr>
          <a:xfrm>
            <a:off x="5758791" y="2961811"/>
            <a:ext cx="2680360" cy="1869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 i="0" dirty="0">
                <a:solidFill>
                  <a:srgbClr val="F8F8F2"/>
                </a:solidFill>
                <a:effectLst/>
                <a:latin typeface="JetBrains Mono" panose="02000009000000000000" pitchFamily="49" charset="0"/>
              </a:rPr>
              <a:t>species | </a:t>
            </a:r>
            <a:r>
              <a:rPr lang="en-US" sz="1050" b="0" i="0" dirty="0" err="1">
                <a:solidFill>
                  <a:srgbClr val="F8F8F2"/>
                </a:solidFill>
                <a:effectLst/>
                <a:latin typeface="JetBrains Mono" panose="02000009000000000000" pitchFamily="49" charset="0"/>
              </a:rPr>
              <a:t>bill_mm</a:t>
            </a:r>
            <a:r>
              <a:rPr lang="en-US" sz="1050" b="0" i="0" dirty="0">
                <a:solidFill>
                  <a:srgbClr val="F8F8F2"/>
                </a:solidFill>
                <a:effectLst/>
                <a:latin typeface="JetBrains Mono" panose="02000009000000000000" pitchFamily="49" charset="0"/>
              </a:rPr>
              <a:t> | </a:t>
            </a:r>
            <a:r>
              <a:rPr lang="en-US" sz="1050" b="0" i="0" dirty="0" err="1">
                <a:solidFill>
                  <a:srgbClr val="F8F8F2"/>
                </a:solidFill>
                <a:effectLst/>
                <a:latin typeface="JetBrains Mono" panose="02000009000000000000" pitchFamily="49" charset="0"/>
              </a:rPr>
              <a:t>flipper_mm</a:t>
            </a:r>
            <a:endParaRPr lang="en-US" sz="1050" b="0" i="0" dirty="0">
              <a:solidFill>
                <a:srgbClr val="F8F8F2"/>
              </a:solidFill>
              <a:effectLst/>
              <a:latin typeface="JetBrains Mono" panose="02000009000000000000" pitchFamily="49" charset="0"/>
            </a:endParaRPr>
          </a:p>
          <a:p>
            <a:r>
              <a:rPr lang="en-US" sz="1050" b="0" i="0" dirty="0">
                <a:solidFill>
                  <a:srgbClr val="F8F8F2"/>
                </a:solidFill>
                <a:effectLst/>
                <a:latin typeface="JetBrains Mono" panose="02000009000000000000" pitchFamily="49" charset="0"/>
              </a:rPr>
              <a:t>--------+---------+-----------Adelie  | 39.1    | 181       Adelie  | 39.5    | 186       Adelie  | 40.3    | 195       Gentoo  | 46.1    | 211       Gentoo  | 50.0    | 230       Gentoo  | 48.7    | 210       </a:t>
            </a:r>
            <a:r>
              <a:rPr lang="en-US" sz="1050" b="0" i="0" dirty="0" err="1">
                <a:solidFill>
                  <a:srgbClr val="F8F8F2"/>
                </a:solidFill>
                <a:effectLst/>
                <a:latin typeface="JetBrains Mono" panose="02000009000000000000" pitchFamily="49" charset="0"/>
              </a:rPr>
              <a:t>Chinstr</a:t>
            </a:r>
            <a:r>
              <a:rPr lang="en-US" sz="1050" b="0" i="0" dirty="0">
                <a:solidFill>
                  <a:srgbClr val="F8F8F2"/>
                </a:solidFill>
                <a:effectLst/>
                <a:latin typeface="JetBrains Mono" panose="02000009000000000000" pitchFamily="49" charset="0"/>
              </a:rPr>
              <a:t> | 46.5    | 192       </a:t>
            </a:r>
            <a:r>
              <a:rPr lang="en-US" sz="1050" b="0" i="0" dirty="0" err="1">
                <a:solidFill>
                  <a:srgbClr val="F8F8F2"/>
                </a:solidFill>
                <a:effectLst/>
                <a:latin typeface="JetBrains Mono" panose="02000009000000000000" pitchFamily="49" charset="0"/>
              </a:rPr>
              <a:t>Chinstr</a:t>
            </a:r>
            <a:r>
              <a:rPr lang="en-US" sz="1050" b="0" i="0" dirty="0">
                <a:solidFill>
                  <a:srgbClr val="F8F8F2"/>
                </a:solidFill>
                <a:effectLst/>
                <a:latin typeface="JetBrains Mono" panose="02000009000000000000" pitchFamily="49" charset="0"/>
              </a:rPr>
              <a:t> | 50.0    | 196       </a:t>
            </a:r>
            <a:r>
              <a:rPr lang="en-US" sz="1050" b="0" i="0" dirty="0" err="1">
                <a:solidFill>
                  <a:srgbClr val="F8F8F2"/>
                </a:solidFill>
                <a:effectLst/>
                <a:latin typeface="JetBrains Mono" panose="02000009000000000000" pitchFamily="49" charset="0"/>
              </a:rPr>
              <a:t>Chinstr</a:t>
            </a:r>
            <a:r>
              <a:rPr lang="en-US" sz="1050" b="0" i="0" dirty="0">
                <a:solidFill>
                  <a:srgbClr val="F8F8F2"/>
                </a:solidFill>
                <a:effectLst/>
                <a:latin typeface="JetBrains Mono" panose="02000009000000000000" pitchFamily="49" charset="0"/>
              </a:rPr>
              <a:t> | 51.3    | 193 </a:t>
            </a:r>
            <a:endParaRPr lang="en-US" sz="1050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E470070-0A9C-3D47-4521-B849C760FBE0}"/>
              </a:ext>
            </a:extLst>
          </p:cNvPr>
          <p:cNvSpPr txBox="1"/>
          <p:nvPr/>
        </p:nvSpPr>
        <p:spPr>
          <a:xfrm>
            <a:off x="5758791" y="5300665"/>
            <a:ext cx="2896801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 dirty="0">
                <a:solidFill>
                  <a:srgbClr val="F8F8F2"/>
                </a:solidFill>
                <a:effectLst/>
                <a:latin typeface="JetBrains Mono" panose="02000009000000000000" pitchFamily="49" charset="0"/>
              </a:rPr>
              <a:t>bespoke(</a:t>
            </a:r>
            <a:r>
              <a:rPr lang="en-US" sz="1050" b="0" i="1" dirty="0">
                <a:solidFill>
                  <a:srgbClr val="FD971F"/>
                </a:solidFill>
                <a:effectLst/>
                <a:latin typeface="JetBrains Mono" panose="02000009000000000000" pitchFamily="49" charset="0"/>
              </a:rPr>
              <a:t>data</a:t>
            </a:r>
            <a:r>
              <a:rPr lang="en-US" sz="1050" b="0" dirty="0">
                <a:solidFill>
                  <a:srgbClr val="F8F8F2"/>
                </a:solidFill>
                <a:effectLst/>
                <a:latin typeface="JetBrains Mono" panose="02000009000000000000" pitchFamily="49" charset="0"/>
              </a:rPr>
              <a:t> </a:t>
            </a:r>
            <a:r>
              <a:rPr lang="en-US" sz="1050" b="0" dirty="0">
                <a:solidFill>
                  <a:srgbClr val="F92672"/>
                </a:solidFill>
                <a:effectLst/>
                <a:latin typeface="JetBrains Mono" panose="02000009000000000000" pitchFamily="49" charset="0"/>
              </a:rPr>
              <a:t>=</a:t>
            </a:r>
            <a:r>
              <a:rPr lang="en-US" sz="1050" b="0" dirty="0">
                <a:solidFill>
                  <a:srgbClr val="F8F8F2"/>
                </a:solidFill>
                <a:effectLst/>
                <a:latin typeface="JetBrains Mono" panose="02000009000000000000" pitchFamily="49" charset="0"/>
              </a:rPr>
              <a:t> penguin</a:t>
            </a:r>
          </a:p>
          <a:p>
            <a:r>
              <a:rPr lang="en-US" sz="1050" dirty="0">
                <a:solidFill>
                  <a:srgbClr val="F8F8F2"/>
                </a:solidFill>
                <a:latin typeface="JetBrains Mono" panose="02000009000000000000" pitchFamily="49" charset="0"/>
              </a:rPr>
              <a:t>    </a:t>
            </a:r>
            <a:r>
              <a:rPr lang="en-US" sz="1050" b="0" dirty="0">
                <a:solidFill>
                  <a:srgbClr val="F8F8F2"/>
                </a:solidFill>
                <a:effectLst/>
                <a:latin typeface="JetBrains Mono" panose="02000009000000000000" pitchFamily="49" charset="0"/>
              </a:rPr>
              <a:t>).FILTER(</a:t>
            </a:r>
            <a:r>
              <a:rPr lang="en-US" sz="1050" b="0" i="1" dirty="0">
                <a:solidFill>
                  <a:srgbClr val="FD971F"/>
                </a:solidFill>
                <a:effectLst/>
                <a:latin typeface="JetBrains Mono" panose="02000009000000000000" pitchFamily="49" charset="0"/>
              </a:rPr>
              <a:t>species</a:t>
            </a:r>
            <a:r>
              <a:rPr lang="en-US" sz="1050" b="0" dirty="0">
                <a:solidFill>
                  <a:srgbClr val="F8F8F2"/>
                </a:solidFill>
                <a:effectLst/>
                <a:latin typeface="JetBrains Mono" panose="02000009000000000000" pitchFamily="49" charset="0"/>
              </a:rPr>
              <a:t> </a:t>
            </a:r>
            <a:r>
              <a:rPr lang="en-US" sz="1050" b="0" dirty="0">
                <a:solidFill>
                  <a:srgbClr val="F92672"/>
                </a:solidFill>
                <a:effectLst/>
                <a:latin typeface="JetBrains Mono" panose="02000009000000000000" pitchFamily="49" charset="0"/>
              </a:rPr>
              <a:t>=</a:t>
            </a:r>
            <a:r>
              <a:rPr lang="en-US" sz="1050" b="0" dirty="0">
                <a:solidFill>
                  <a:srgbClr val="F8F8F2"/>
                </a:solidFill>
                <a:effectLst/>
                <a:latin typeface="JetBrains Mono" panose="02000009000000000000" pitchFamily="49" charset="0"/>
              </a:rPr>
              <a:t> [</a:t>
            </a:r>
            <a:r>
              <a:rPr lang="en-US" sz="1050" b="0" dirty="0">
                <a:solidFill>
                  <a:srgbClr val="E6DB74"/>
                </a:solidFill>
                <a:effectLst/>
                <a:latin typeface="JetBrains Mono" panose="02000009000000000000" pitchFamily="49" charset="0"/>
              </a:rPr>
              <a:t>'Adelie'</a:t>
            </a:r>
            <a:r>
              <a:rPr lang="en-US" sz="1050" b="0" dirty="0">
                <a:solidFill>
                  <a:srgbClr val="F8F8F2"/>
                </a:solidFill>
                <a:effectLst/>
                <a:latin typeface="JetBrains Mono" panose="02000009000000000000" pitchFamily="49" charset="0"/>
              </a:rPr>
              <a:t>]</a:t>
            </a:r>
          </a:p>
          <a:p>
            <a:r>
              <a:rPr lang="en-US" sz="1050" b="0" dirty="0">
                <a:solidFill>
                  <a:srgbClr val="F8F8F2"/>
                </a:solidFill>
                <a:effectLst/>
                <a:latin typeface="JetBrains Mono" panose="02000009000000000000" pitchFamily="49" charset="0"/>
              </a:rPr>
              <a:t>    ).SELECT(</a:t>
            </a:r>
            <a:r>
              <a:rPr lang="en-US" sz="1050" b="0" i="1" dirty="0">
                <a:solidFill>
                  <a:srgbClr val="FD971F"/>
                </a:solidFill>
                <a:effectLst/>
                <a:latin typeface="JetBrains Mono" panose="02000009000000000000" pitchFamily="49" charset="0"/>
              </a:rPr>
              <a:t>col</a:t>
            </a:r>
            <a:r>
              <a:rPr lang="en-US" sz="1050" b="0" dirty="0">
                <a:solidFill>
                  <a:srgbClr val="F92672"/>
                </a:solidFill>
                <a:effectLst/>
                <a:latin typeface="JetBrains Mono" panose="02000009000000000000" pitchFamily="49" charset="0"/>
              </a:rPr>
              <a:t>=</a:t>
            </a:r>
            <a:r>
              <a:rPr lang="en-US" sz="1050" b="0" dirty="0">
                <a:solidFill>
                  <a:srgbClr val="E6DB74"/>
                </a:solidFill>
                <a:effectLst/>
                <a:latin typeface="JetBrains Mono" panose="02000009000000000000" pitchFamily="49" charset="0"/>
              </a:rPr>
              <a:t>'</a:t>
            </a:r>
            <a:r>
              <a:rPr lang="en-US" sz="1050" b="0" dirty="0" err="1">
                <a:solidFill>
                  <a:srgbClr val="E6DB74"/>
                </a:solidFill>
                <a:effectLst/>
                <a:latin typeface="JetBrains Mono" panose="02000009000000000000" pitchFamily="49" charset="0"/>
              </a:rPr>
              <a:t>bill_length_mm</a:t>
            </a:r>
            <a:r>
              <a:rPr lang="en-US" sz="1050" b="0" dirty="0">
                <a:solidFill>
                  <a:srgbClr val="E6DB74"/>
                </a:solidFill>
                <a:effectLst/>
                <a:latin typeface="JetBrains Mono" panose="02000009000000000000" pitchFamily="49" charset="0"/>
              </a:rPr>
              <a:t>'</a:t>
            </a:r>
            <a:endParaRPr lang="en-US" sz="1050" b="0" dirty="0">
              <a:solidFill>
                <a:srgbClr val="F8F8F2"/>
              </a:solidFill>
              <a:effectLst/>
              <a:latin typeface="JetBrains Mono" panose="02000009000000000000" pitchFamily="49" charset="0"/>
            </a:endParaRPr>
          </a:p>
          <a:p>
            <a:r>
              <a:rPr lang="en-US" sz="1050" b="0" dirty="0">
                <a:solidFill>
                  <a:srgbClr val="F8F8F2"/>
                </a:solidFill>
                <a:effectLst/>
                <a:latin typeface="JetBrains Mono" panose="02000009000000000000" pitchFamily="49" charset="0"/>
              </a:rPr>
              <a:t>    ).MEAN()</a:t>
            </a:r>
          </a:p>
          <a:p>
            <a:endParaRPr lang="en-US" sz="1050" b="0" dirty="0">
              <a:solidFill>
                <a:srgbClr val="F8F8F2"/>
              </a:solidFill>
              <a:effectLst/>
              <a:latin typeface="JetBrains Mono" panose="02000009000000000000" pitchFamily="49" charset="0"/>
            </a:endParaRPr>
          </a:p>
          <a:p>
            <a:r>
              <a:rPr lang="en-US" sz="1050" b="0" i="0" dirty="0">
                <a:solidFill>
                  <a:srgbClr val="F8F8F2"/>
                </a:solidFill>
                <a:effectLst/>
                <a:latin typeface="JetBrains Mono" panose="02000009000000000000" pitchFamily="49" charset="0"/>
              </a:rPr>
              <a:t>&gt; 39.63333333333333</a:t>
            </a:r>
            <a:endParaRPr lang="en-US" sz="1050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FF6797F7-2F61-954E-8224-0E23F0708FB4}"/>
              </a:ext>
            </a:extLst>
          </p:cNvPr>
          <p:cNvSpPr txBox="1"/>
          <p:nvPr/>
        </p:nvSpPr>
        <p:spPr>
          <a:xfrm>
            <a:off x="9173456" y="5398703"/>
            <a:ext cx="2081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CDCDCD"/>
                </a:solidFill>
              </a:rPr>
              <a:t>Data Frame with basic operations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B9C9658C-1A3A-2BAA-EF7A-2E24C9D89C55}"/>
              </a:ext>
            </a:extLst>
          </p:cNvPr>
          <p:cNvSpPr txBox="1"/>
          <p:nvPr/>
        </p:nvSpPr>
        <p:spPr>
          <a:xfrm>
            <a:off x="9173456" y="1401115"/>
            <a:ext cx="2081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CDCDCD"/>
                </a:solidFill>
              </a:rPr>
              <a:t>Data types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D53E8653-6D71-65ED-8C5E-10DDC5B91260}"/>
              </a:ext>
            </a:extLst>
          </p:cNvPr>
          <p:cNvCxnSpPr>
            <a:stCxn id="128" idx="2"/>
            <a:endCxn id="127" idx="0"/>
          </p:cNvCxnSpPr>
          <p:nvPr/>
        </p:nvCxnSpPr>
        <p:spPr>
          <a:xfrm>
            <a:off x="10214275" y="1770447"/>
            <a:ext cx="0" cy="3628256"/>
          </a:xfrm>
          <a:prstGeom prst="straightConnector1">
            <a:avLst/>
          </a:prstGeom>
          <a:ln>
            <a:solidFill>
              <a:srgbClr val="CDCDC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E18FAF83-2C9C-97B3-2ED8-482D46E0F9F1}"/>
              </a:ext>
            </a:extLst>
          </p:cNvPr>
          <p:cNvSpPr txBox="1"/>
          <p:nvPr/>
        </p:nvSpPr>
        <p:spPr>
          <a:xfrm>
            <a:off x="9173456" y="2667532"/>
            <a:ext cx="2081638" cy="17543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CDCDCD"/>
                </a:solidFill>
              </a:rPr>
              <a:t>Collections</a:t>
            </a:r>
          </a:p>
          <a:p>
            <a:pPr algn="ctr"/>
            <a:r>
              <a:rPr lang="en-US" i="1" dirty="0">
                <a:solidFill>
                  <a:srgbClr val="CDCDCD"/>
                </a:solidFill>
              </a:rPr>
              <a:t>Indexing</a:t>
            </a:r>
          </a:p>
          <a:p>
            <a:pPr algn="ctr"/>
            <a:r>
              <a:rPr lang="en-US" i="1" dirty="0">
                <a:solidFill>
                  <a:srgbClr val="CDCDCD"/>
                </a:solidFill>
              </a:rPr>
              <a:t>Conditionals</a:t>
            </a:r>
          </a:p>
          <a:p>
            <a:pPr algn="ctr"/>
            <a:r>
              <a:rPr lang="en-US" i="1" dirty="0">
                <a:solidFill>
                  <a:srgbClr val="CDCDCD"/>
                </a:solidFill>
              </a:rPr>
              <a:t>Looping</a:t>
            </a:r>
          </a:p>
          <a:p>
            <a:pPr algn="ctr"/>
            <a:r>
              <a:rPr lang="en-US" i="1" dirty="0">
                <a:solidFill>
                  <a:srgbClr val="CDCDCD"/>
                </a:solidFill>
              </a:rPr>
              <a:t>Functions</a:t>
            </a:r>
          </a:p>
          <a:p>
            <a:pPr algn="ctr"/>
            <a:r>
              <a:rPr lang="en-US" i="1" dirty="0">
                <a:solidFill>
                  <a:srgbClr val="CDCDCD"/>
                </a:solidFill>
              </a:rPr>
              <a:t>Classes</a:t>
            </a:r>
          </a:p>
        </p:txBody>
      </p:sp>
    </p:spTree>
    <p:extLst>
      <p:ext uri="{BB962C8B-B14F-4D97-AF65-F5344CB8AC3E}">
        <p14:creationId xmlns:p14="http://schemas.microsoft.com/office/powerpoint/2010/main" val="397037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6" grpId="0"/>
      <p:bldP spid="37" grpId="0"/>
      <p:bldP spid="38" grpId="0"/>
      <p:bldP spid="7" grpId="0"/>
      <p:bldP spid="8" grpId="0"/>
      <p:bldP spid="107" grpId="0" animBg="1"/>
      <p:bldP spid="108" grpId="0" animBg="1"/>
      <p:bldP spid="111" grpId="0"/>
      <p:bldP spid="112" grpId="0"/>
      <p:bldP spid="114" grpId="0"/>
      <p:bldP spid="116" grpId="0"/>
      <p:bldP spid="120" grpId="0"/>
      <p:bldP spid="127" grpId="0"/>
      <p:bldP spid="128" grpId="0"/>
      <p:bldP spid="1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151</Words>
  <Application>Microsoft Office PowerPoint</Application>
  <PresentationFormat>Widescreen</PresentationFormat>
  <Paragraphs>31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JetBrains Mono</vt:lpstr>
      <vt:lpstr>Office Theme</vt:lpstr>
      <vt:lpstr>Deep Learning Community of Practice Python Fundamentals</vt:lpstr>
      <vt:lpstr>Organizational Map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Kick, Daniel - REE-ARS</dc:creator>
  <cp:lastModifiedBy>Kick, Daniel</cp:lastModifiedBy>
  <cp:revision>21</cp:revision>
  <dcterms:created xsi:type="dcterms:W3CDTF">2024-09-16T15:47:17Z</dcterms:created>
  <dcterms:modified xsi:type="dcterms:W3CDTF">2024-09-30T20:35:04Z</dcterms:modified>
</cp:coreProperties>
</file>